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6" r:id="rId3"/>
    <p:sldId id="267" r:id="rId4"/>
    <p:sldId id="258" r:id="rId5"/>
    <p:sldId id="259" r:id="rId6"/>
    <p:sldId id="260" r:id="rId7"/>
    <p:sldId id="264" r:id="rId8"/>
    <p:sldId id="261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CC39C-E630-4C99-8171-92109EFCC76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1B512-2416-406F-A579-89401E8F679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21035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1B512-2416-406F-A579-89401E8F6795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92885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1B512-2416-406F-A579-89401E8F6795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6569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0061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7397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085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6895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246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492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205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9575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829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1331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9640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3BF9-F030-40AE-9EBE-6A4858600D23}" type="datetimeFigureOut">
              <a:rPr lang="cs-CZ" smtClean="0"/>
              <a:pPr/>
              <a:t>24.4.2020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B801-58C9-4307-95C1-1E172A776BA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4949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Nervová soustava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07504" y="1469449"/>
            <a:ext cx="8784976" cy="51279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b="1" dirty="0" smtClean="0"/>
              <a:t>        NS - řídí veškeré dění v lidském těle 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3200" b="1" dirty="0" smtClean="0"/>
              <a:t> Nervovou soustavu tvoří:</a:t>
            </a:r>
          </a:p>
          <a:p>
            <a:r>
              <a:rPr lang="cs-CZ" sz="3200" b="1" dirty="0" smtClean="0"/>
              <a:t>mozek</a:t>
            </a:r>
          </a:p>
          <a:p>
            <a:r>
              <a:rPr lang="cs-CZ" sz="3200" b="1" dirty="0" smtClean="0"/>
              <a:t>mícha</a:t>
            </a:r>
          </a:p>
          <a:p>
            <a:r>
              <a:rPr lang="cs-CZ" sz="3200" b="1" dirty="0" smtClean="0"/>
              <a:t>nervy</a:t>
            </a:r>
            <a:endParaRPr lang="cs-CZ" sz="3200" b="1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2492896"/>
            <a:ext cx="3781897" cy="2520280"/>
          </a:xfrm>
        </p:spPr>
      </p:pic>
      <p:pic>
        <p:nvPicPr>
          <p:cNvPr id="8" name="Zástupný symbol pro obsah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154" b="14957"/>
          <a:stretch/>
        </p:blipFill>
        <p:spPr>
          <a:xfrm>
            <a:off x="2123727" y="4365104"/>
            <a:ext cx="2884867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863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52923" y="1412776"/>
            <a:ext cx="7318029" cy="2062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dirty="0"/>
              <a:t>člověk – </a:t>
            </a:r>
            <a:r>
              <a:rPr lang="cs-CZ" sz="3200" dirty="0" smtClean="0"/>
              <a:t>NS ze </a:t>
            </a:r>
            <a:r>
              <a:rPr lang="cs-CZ" sz="3200" dirty="0"/>
              <a:t>všech živočichů nejsložitější:</a:t>
            </a:r>
          </a:p>
          <a:p>
            <a:r>
              <a:rPr lang="cs-CZ" sz="3200" dirty="0"/>
              <a:t>		- složitě myslí</a:t>
            </a:r>
          </a:p>
          <a:p>
            <a:r>
              <a:rPr lang="cs-CZ" sz="3200" dirty="0"/>
              <a:t>	         </a:t>
            </a:r>
            <a:r>
              <a:rPr lang="cs-CZ" sz="3200" dirty="0" smtClean="0"/>
              <a:t> </a:t>
            </a:r>
            <a:r>
              <a:rPr lang="cs-CZ" sz="3200" dirty="0"/>
              <a:t>- dorozumívá se řečí</a:t>
            </a:r>
          </a:p>
          <a:p>
            <a:r>
              <a:rPr lang="cs-CZ" sz="3200" dirty="0"/>
              <a:t>		- uvědoměle pracuje</a:t>
            </a:r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609600" y="4419600"/>
            <a:ext cx="533400" cy="180975"/>
          </a:xfrm>
          <a:prstGeom prst="rightArrow">
            <a:avLst>
              <a:gd name="adj1" fmla="val 50000"/>
              <a:gd name="adj2" fmla="val 7368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Nadpis 8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1331640" y="476672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/>
              <a:t>Nervová  soustava</a:t>
            </a:r>
            <a:endParaRPr lang="cs-CZ" sz="4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3573016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NS umožňuje:</a:t>
            </a:r>
            <a:endParaRPr lang="cs-CZ" sz="3200" b="1" dirty="0"/>
          </a:p>
        </p:txBody>
      </p:sp>
      <p:sp>
        <p:nvSpPr>
          <p:cNvPr id="11" name="Obdélník 10"/>
          <p:cNvSpPr/>
          <p:nvPr/>
        </p:nvSpPr>
        <p:spPr>
          <a:xfrm>
            <a:off x="1331640" y="4293096"/>
            <a:ext cx="6480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vnímání smysly</a:t>
            </a:r>
          </a:p>
          <a:p>
            <a:r>
              <a:rPr lang="cs-CZ" sz="2800" dirty="0" smtClean="0"/>
              <a:t>vnímání </a:t>
            </a:r>
            <a:r>
              <a:rPr lang="cs-CZ" sz="2800" dirty="0" smtClean="0"/>
              <a:t>bolesti</a:t>
            </a:r>
          </a:p>
          <a:p>
            <a:r>
              <a:rPr lang="cs-CZ" sz="2800" dirty="0" smtClean="0"/>
              <a:t>kontrolu </a:t>
            </a:r>
            <a:r>
              <a:rPr lang="cs-CZ" sz="2800" dirty="0" smtClean="0"/>
              <a:t>pohybů</a:t>
            </a:r>
          </a:p>
          <a:p>
            <a:r>
              <a:rPr lang="cs-CZ" sz="2800" dirty="0" smtClean="0"/>
              <a:t>řízení </a:t>
            </a:r>
            <a:r>
              <a:rPr lang="cs-CZ" sz="2800" dirty="0" smtClean="0"/>
              <a:t>dýchání a dalších tělesných funkcí</a:t>
            </a:r>
          </a:p>
          <a:p>
            <a:r>
              <a:rPr lang="cs-CZ" sz="2800" dirty="0" smtClean="0"/>
              <a:t>řeč</a:t>
            </a:r>
            <a:r>
              <a:rPr lang="cs-CZ" sz="2800" dirty="0" smtClean="0"/>
              <a:t>, myšlení, paměť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556792"/>
            <a:ext cx="3923928" cy="52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Nervová  soustava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275856" y="3212976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/>
              <a:t>mícha</a:t>
            </a:r>
            <a:endParaRPr lang="cs-CZ" sz="2800" b="1" dirty="0"/>
          </a:p>
        </p:txBody>
      </p:sp>
      <p:sp>
        <p:nvSpPr>
          <p:cNvPr id="14" name="Obdélník 13"/>
          <p:cNvSpPr/>
          <p:nvPr/>
        </p:nvSpPr>
        <p:spPr>
          <a:xfrm>
            <a:off x="3203848" y="1907540"/>
            <a:ext cx="1296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mozek</a:t>
            </a:r>
            <a:endParaRPr lang="cs-CZ" sz="2800" b="1" dirty="0"/>
          </a:p>
        </p:txBody>
      </p:sp>
      <p:sp>
        <p:nvSpPr>
          <p:cNvPr id="15" name="Obdélník 14"/>
          <p:cNvSpPr/>
          <p:nvPr/>
        </p:nvSpPr>
        <p:spPr>
          <a:xfrm>
            <a:off x="3467978" y="5301208"/>
            <a:ext cx="1032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/>
              <a:t>nervy</a:t>
            </a:r>
            <a:endParaRPr lang="cs-CZ" sz="2800" b="1" dirty="0"/>
          </a:p>
        </p:txBody>
      </p:sp>
      <p:sp>
        <p:nvSpPr>
          <p:cNvPr id="16" name="Obdélník 15"/>
          <p:cNvSpPr/>
          <p:nvPr/>
        </p:nvSpPr>
        <p:spPr>
          <a:xfrm>
            <a:off x="4464496" y="177281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 smtClean="0"/>
              <a:t>uložen v mozkové části lebky</a:t>
            </a:r>
          </a:p>
          <a:p>
            <a:r>
              <a:rPr lang="cs-CZ" i="1" dirty="0" smtClean="0"/>
              <a:t>spolu s míchou řídí činnost celého organismu</a:t>
            </a:r>
            <a:endParaRPr lang="cs-CZ" i="1" dirty="0"/>
          </a:p>
        </p:txBody>
      </p:sp>
      <p:sp>
        <p:nvSpPr>
          <p:cNvPr id="17" name="Obdélník 16"/>
          <p:cNvSpPr/>
          <p:nvPr/>
        </p:nvSpPr>
        <p:spPr>
          <a:xfrm>
            <a:off x="4655783" y="3244334"/>
            <a:ext cx="2652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i="1" dirty="0" smtClean="0"/>
              <a:t>uložena v páteřním kanálu</a:t>
            </a:r>
            <a:endParaRPr lang="cs-CZ" i="1" dirty="0"/>
          </a:p>
        </p:txBody>
      </p:sp>
      <p:sp>
        <p:nvSpPr>
          <p:cNvPr id="18" name="Obdélník 17"/>
          <p:cNvSpPr/>
          <p:nvPr/>
        </p:nvSpPr>
        <p:spPr>
          <a:xfrm>
            <a:off x="4536504" y="46879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i="1" dirty="0" smtClean="0"/>
              <a:t>přinášejí informace do mozku a míchy a</a:t>
            </a:r>
          </a:p>
          <a:p>
            <a:r>
              <a:rPr lang="cs-CZ" i="1" dirty="0" smtClean="0"/>
              <a:t>naopak vedou „příkazy“ z mozku a míchy</a:t>
            </a:r>
          </a:p>
          <a:p>
            <a:r>
              <a:rPr lang="cs-CZ" i="1" dirty="0" smtClean="0"/>
              <a:t>některou činnost ovládáme uvědoměle, jinou nikoliv (činnost srdce)</a:t>
            </a:r>
            <a:endParaRPr lang="cs-CZ" i="1" dirty="0"/>
          </a:p>
        </p:txBody>
      </p:sp>
      <p:cxnSp>
        <p:nvCxnSpPr>
          <p:cNvPr id="20" name="Přímá spojovací šipka 19"/>
          <p:cNvCxnSpPr>
            <a:stCxn id="14" idx="1"/>
          </p:cNvCxnSpPr>
          <p:nvPr/>
        </p:nvCxnSpPr>
        <p:spPr>
          <a:xfrm flipH="1" flipV="1">
            <a:off x="2123728" y="1988840"/>
            <a:ext cx="1080120" cy="180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stCxn id="13" idx="1"/>
          </p:cNvCxnSpPr>
          <p:nvPr/>
        </p:nvCxnSpPr>
        <p:spPr>
          <a:xfrm flipH="1" flipV="1">
            <a:off x="2123728" y="3284984"/>
            <a:ext cx="1152128" cy="189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 flipH="1" flipV="1">
            <a:off x="2339752" y="4797152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 flipH="1" flipV="1">
            <a:off x="2411760" y="4005064"/>
            <a:ext cx="108012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 flipH="1" flipV="1">
            <a:off x="2843808" y="3933056"/>
            <a:ext cx="648072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1628800"/>
            <a:ext cx="2592287" cy="3456382"/>
          </a:xfrm>
          <a:prstGeom prst="rect">
            <a:avLst/>
          </a:prstGeom>
        </p:spPr>
      </p:pic>
      <p:sp>
        <p:nvSpPr>
          <p:cNvPr id="12" name="Zástupný symbol pro obsah 11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5256584" cy="506916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   MOZEK </a:t>
            </a:r>
            <a:r>
              <a:rPr lang="cs-CZ" sz="3200" b="1" dirty="0"/>
              <a:t>A MÍCHA</a:t>
            </a:r>
          </a:p>
          <a:p>
            <a:pPr>
              <a:buNone/>
            </a:pPr>
            <a:r>
              <a:rPr lang="cs-CZ" sz="3200" b="1" dirty="0" smtClean="0"/>
              <a:t> - řídí</a:t>
            </a:r>
            <a:r>
              <a:rPr lang="cs-CZ" sz="3200" dirty="0" smtClean="0"/>
              <a:t> </a:t>
            </a:r>
            <a:r>
              <a:rPr lang="cs-CZ" sz="3200" b="1" dirty="0"/>
              <a:t>vše</a:t>
            </a:r>
            <a:r>
              <a:rPr lang="cs-CZ" sz="3200" dirty="0"/>
              <a:t>, co </a:t>
            </a:r>
            <a:r>
              <a:rPr lang="cs-CZ" sz="3200" b="1" dirty="0"/>
              <a:t>děláme</a:t>
            </a:r>
          </a:p>
          <a:p>
            <a:pPr>
              <a:buFont typeface="Wingdings" pitchFamily="2" charset="2"/>
              <a:buChar char="Ø"/>
            </a:pPr>
            <a:endParaRPr lang="cs-CZ" sz="3200" b="1" dirty="0"/>
          </a:p>
          <a:p>
            <a:pPr>
              <a:buNone/>
            </a:pPr>
            <a:r>
              <a:rPr lang="cs-CZ" sz="3200" dirty="0" smtClean="0"/>
              <a:t> - ovládají </a:t>
            </a:r>
            <a:r>
              <a:rPr lang="cs-CZ" sz="3200" dirty="0"/>
              <a:t>naše </a:t>
            </a:r>
            <a:r>
              <a:rPr lang="cs-CZ" sz="3200" b="1" dirty="0"/>
              <a:t>myšlení, paměť, pohyby a smysly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3579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48572" y="1426828"/>
            <a:ext cx="4927484" cy="473847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cs-CZ" sz="3200" b="1" dirty="0" smtClean="0"/>
              <a:t>NERVY </a:t>
            </a:r>
          </a:p>
          <a:p>
            <a:pPr>
              <a:buNone/>
            </a:pPr>
            <a:r>
              <a:rPr lang="cs-CZ" sz="3200" b="1" dirty="0" smtClean="0"/>
              <a:t> </a:t>
            </a:r>
            <a:r>
              <a:rPr lang="cs-CZ" sz="3200" b="1" dirty="0" smtClean="0"/>
              <a:t>  </a:t>
            </a:r>
            <a:r>
              <a:rPr lang="cs-CZ" sz="3200" b="1" dirty="0" smtClean="0"/>
              <a:t>přijímají </a:t>
            </a:r>
            <a:r>
              <a:rPr lang="cs-CZ" sz="3200" b="1" dirty="0" smtClean="0"/>
              <a:t>informace </a:t>
            </a:r>
            <a:r>
              <a:rPr lang="cs-CZ" sz="3200" dirty="0" smtClean="0"/>
              <a:t>z těla a </a:t>
            </a:r>
            <a:r>
              <a:rPr lang="cs-CZ" sz="3200" b="1" dirty="0" smtClean="0"/>
              <a:t>přenáší „příkazy“ z mozku a míchy </a:t>
            </a:r>
            <a:r>
              <a:rPr lang="cs-CZ" sz="3200" dirty="0" smtClean="0"/>
              <a:t>k jednotlivým orgánům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004048" y="1628800"/>
            <a:ext cx="4139952" cy="4824536"/>
          </a:xfrm>
        </p:spPr>
        <p:txBody>
          <a:bodyPr/>
          <a:lstStyle/>
          <a:p>
            <a:pPr marL="0" indent="0">
              <a:buNone/>
            </a:pPr>
            <a:r>
              <a:rPr lang="cs-CZ" sz="2400" i="1" dirty="0" smtClean="0"/>
              <a:t>Zajímavost</a:t>
            </a:r>
          </a:p>
          <a:p>
            <a:pPr>
              <a:buNone/>
            </a:pPr>
            <a:r>
              <a:rPr lang="cs-CZ" sz="2400" i="1" dirty="0" smtClean="0"/>
              <a:t>Nervová </a:t>
            </a:r>
            <a:r>
              <a:rPr lang="cs-CZ" sz="2400" i="1" dirty="0"/>
              <a:t>soustava </a:t>
            </a:r>
            <a:r>
              <a:rPr lang="cs-CZ" sz="2400" i="1" dirty="0" smtClean="0"/>
              <a:t>je složena  z navzájem propojených  </a:t>
            </a:r>
            <a:r>
              <a:rPr lang="cs-CZ" sz="2400" b="1" i="1" dirty="0"/>
              <a:t>nervových buněk</a:t>
            </a: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13" b="7248"/>
          <a:stretch/>
        </p:blipFill>
        <p:spPr>
          <a:xfrm>
            <a:off x="4932040" y="3645024"/>
            <a:ext cx="3839030" cy="3126474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5487"/>
          <a:stretch/>
        </p:blipFill>
        <p:spPr>
          <a:xfrm>
            <a:off x="467545" y="3972938"/>
            <a:ext cx="3096344" cy="261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170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639341"/>
            <a:ext cx="49068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i="1" dirty="0" smtClean="0"/>
              <a:t>Zajímavost:</a:t>
            </a:r>
          </a:p>
          <a:p>
            <a:pPr marL="0" indent="0">
              <a:buNone/>
            </a:pPr>
            <a:r>
              <a:rPr lang="cs-CZ" b="1" i="1" dirty="0" smtClean="0"/>
              <a:t>Činnosti mozku jsou</a:t>
            </a:r>
          </a:p>
          <a:p>
            <a:r>
              <a:rPr lang="cs-CZ" b="1" i="1" dirty="0" smtClean="0"/>
              <a:t>ovládané vůlí </a:t>
            </a:r>
            <a:r>
              <a:rPr lang="cs-CZ" i="1" dirty="0" smtClean="0"/>
              <a:t>– mozek o nich vědomě rozhoduje</a:t>
            </a:r>
          </a:p>
          <a:p>
            <a:r>
              <a:rPr lang="cs-CZ" b="1" i="1" dirty="0" smtClean="0"/>
              <a:t>neovládané vůlí </a:t>
            </a:r>
            <a:r>
              <a:rPr lang="cs-CZ" i="1" dirty="0" smtClean="0"/>
              <a:t>– např. stahy srdce nebo reflexy (např. odtažení ruky při popálení, bolesti)</a:t>
            </a:r>
            <a:endParaRPr lang="cs-CZ" i="1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1628800"/>
            <a:ext cx="2563192" cy="2563192"/>
          </a:xfr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4365104"/>
            <a:ext cx="2187536" cy="218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749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i="1" dirty="0" smtClean="0"/>
              <a:t>Zajímavost:</a:t>
            </a:r>
          </a:p>
          <a:p>
            <a:r>
              <a:rPr lang="cs-CZ" b="1" i="1" dirty="0" smtClean="0"/>
              <a:t>MOZEK </a:t>
            </a:r>
            <a:r>
              <a:rPr lang="cs-CZ" i="1" dirty="0" smtClean="0"/>
              <a:t>je velmi </a:t>
            </a:r>
            <a:r>
              <a:rPr lang="cs-CZ" b="1" i="1" dirty="0" smtClean="0"/>
              <a:t>náročný </a:t>
            </a:r>
            <a:r>
              <a:rPr lang="cs-CZ" i="1" dirty="0" smtClean="0"/>
              <a:t>na přísun energie a </a:t>
            </a:r>
            <a:r>
              <a:rPr lang="cs-CZ" b="1" i="1" dirty="0" smtClean="0"/>
              <a:t>kyslíku</a:t>
            </a:r>
          </a:p>
          <a:p>
            <a:r>
              <a:rPr lang="cs-CZ" i="1" dirty="0" smtClean="0"/>
              <a:t>zůstane-li pouhé 4minuty bez kyslíku, </a:t>
            </a:r>
            <a:r>
              <a:rPr lang="cs-CZ" b="1" i="1" dirty="0" smtClean="0"/>
              <a:t>mozkové buňky odumřou</a:t>
            </a:r>
            <a:r>
              <a:rPr lang="cs-CZ" i="1" dirty="0" smtClean="0"/>
              <a:t> a nemohou být nahrazeny novými</a:t>
            </a:r>
            <a:endParaRPr lang="cs-CZ" i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4" y="1772816"/>
            <a:ext cx="2142662" cy="2142662"/>
          </a:xfrm>
          <a:prstGeom prst="rect">
            <a:avLst/>
          </a:prstGeom>
        </p:spPr>
      </p:pic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067944" y="3933056"/>
            <a:ext cx="4790033" cy="20263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i="1" dirty="0" smtClean="0"/>
              <a:t>Proto je NUTNÉ při </a:t>
            </a:r>
            <a:r>
              <a:rPr lang="cs-CZ" b="1" dirty="0" smtClean="0"/>
              <a:t>zástavě dechu nebo srdce</a:t>
            </a:r>
            <a:r>
              <a:rPr lang="cs-CZ" i="1" dirty="0" smtClean="0"/>
              <a:t> okamžitě zahájit oživovací pokusy- </a:t>
            </a:r>
          </a:p>
          <a:p>
            <a:pPr marL="0" indent="0">
              <a:buNone/>
            </a:pPr>
            <a:r>
              <a:rPr lang="cs-CZ" sz="3500" b="1" i="1" dirty="0" smtClean="0"/>
              <a:t>RESUSCITACE </a:t>
            </a:r>
            <a:r>
              <a:rPr lang="cs-CZ" b="1" i="1" dirty="0" smtClean="0"/>
              <a:t>- umělé </a:t>
            </a:r>
            <a:r>
              <a:rPr lang="cs-CZ" b="1" i="1" dirty="0" smtClean="0"/>
              <a:t>dýchání a </a:t>
            </a:r>
            <a:r>
              <a:rPr lang="cs-CZ" sz="3500" b="1" i="1" dirty="0" smtClean="0"/>
              <a:t>masáž srdce</a:t>
            </a:r>
            <a:endParaRPr lang="cs-CZ" sz="3500" b="1" i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596074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411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3265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55496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3200" i="1" dirty="0" smtClean="0"/>
              <a:t>Nejčastější nemoci a úrazy:</a:t>
            </a:r>
          </a:p>
          <a:p>
            <a:r>
              <a:rPr lang="cs-CZ" i="1" dirty="0" smtClean="0"/>
              <a:t>migréna</a:t>
            </a:r>
          </a:p>
          <a:p>
            <a:r>
              <a:rPr lang="cs-CZ" b="1" i="1" dirty="0" smtClean="0"/>
              <a:t>bezvědomí</a:t>
            </a:r>
          </a:p>
          <a:p>
            <a:r>
              <a:rPr lang="cs-CZ" i="1" dirty="0" smtClean="0"/>
              <a:t>mozková </a:t>
            </a:r>
            <a:r>
              <a:rPr lang="cs-CZ" b="1" i="1" dirty="0" smtClean="0"/>
              <a:t>mrtvice</a:t>
            </a:r>
          </a:p>
          <a:p>
            <a:r>
              <a:rPr lang="cs-CZ" b="1" i="1" dirty="0" smtClean="0"/>
              <a:t>ochrnutí </a:t>
            </a:r>
            <a:r>
              <a:rPr lang="cs-CZ" i="1" dirty="0" smtClean="0"/>
              <a:t>části těla</a:t>
            </a:r>
          </a:p>
          <a:p>
            <a:pPr>
              <a:buNone/>
            </a:pPr>
            <a:r>
              <a:rPr lang="cs-CZ" i="1" dirty="0" smtClean="0"/>
              <a:t>(ČASTO PO PORANĚNÍ MÍCHY)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781872" y="4765932"/>
            <a:ext cx="4038600" cy="1831420"/>
          </a:xfrm>
        </p:spPr>
        <p:txBody>
          <a:bodyPr/>
          <a:lstStyle/>
          <a:p>
            <a:r>
              <a:rPr lang="cs-CZ" b="1" i="1" dirty="0" smtClean="0"/>
              <a:t>rakovina</a:t>
            </a:r>
            <a:r>
              <a:rPr lang="cs-CZ" i="1" dirty="0" smtClean="0"/>
              <a:t> mozku</a:t>
            </a:r>
          </a:p>
          <a:p>
            <a:r>
              <a:rPr lang="cs-CZ" i="1" dirty="0" smtClean="0"/>
              <a:t>stařecká </a:t>
            </a:r>
            <a:r>
              <a:rPr lang="cs-CZ" b="1" i="1" dirty="0" smtClean="0"/>
              <a:t>demence </a:t>
            </a:r>
            <a:r>
              <a:rPr lang="cs-CZ" i="1" dirty="0" smtClean="0"/>
              <a:t>(</a:t>
            </a:r>
            <a:r>
              <a:rPr lang="cs-CZ" i="1" dirty="0"/>
              <a:t>A</a:t>
            </a:r>
            <a:r>
              <a:rPr lang="cs-CZ" i="1" dirty="0" smtClean="0"/>
              <a:t>lzheimerova nemoc)</a:t>
            </a:r>
          </a:p>
          <a:p>
            <a:endParaRPr lang="cs-CZ" i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1628800"/>
            <a:ext cx="2525520" cy="252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259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484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 smtClean="0"/>
              <a:t>Nervové soustavě škodí:</a:t>
            </a:r>
          </a:p>
          <a:p>
            <a:r>
              <a:rPr lang="cs-CZ" b="1" dirty="0" smtClean="0"/>
              <a:t>stres</a:t>
            </a:r>
          </a:p>
          <a:p>
            <a:r>
              <a:rPr lang="cs-CZ" b="1" dirty="0" smtClean="0"/>
              <a:t>přetěžování</a:t>
            </a:r>
            <a:r>
              <a:rPr lang="cs-CZ" dirty="0" smtClean="0"/>
              <a:t> přílišným </a:t>
            </a:r>
            <a:r>
              <a:rPr lang="cs-CZ" b="1" dirty="0" smtClean="0"/>
              <a:t>množstvím podnětů </a:t>
            </a:r>
            <a:r>
              <a:rPr lang="cs-CZ" dirty="0" smtClean="0"/>
              <a:t>a informací (hluk, televize, počítač,…)</a:t>
            </a:r>
          </a:p>
          <a:p>
            <a:r>
              <a:rPr lang="cs-CZ" b="1" dirty="0" smtClean="0"/>
              <a:t>nedostatek</a:t>
            </a:r>
            <a:r>
              <a:rPr lang="cs-CZ" dirty="0" smtClean="0"/>
              <a:t> </a:t>
            </a:r>
            <a:r>
              <a:rPr lang="cs-CZ" b="1" dirty="0" smtClean="0"/>
              <a:t>pohybu</a:t>
            </a:r>
          </a:p>
          <a:p>
            <a:r>
              <a:rPr lang="cs-CZ" b="1" dirty="0" smtClean="0"/>
              <a:t>pití alkoholu, drogy</a:t>
            </a:r>
            <a:endParaRPr lang="cs-CZ" b="1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7782" y="4653136"/>
            <a:ext cx="1828800" cy="1828800"/>
          </a:xfr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99496" y="4060179"/>
            <a:ext cx="1828800" cy="18288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0844" y="1862258"/>
            <a:ext cx="2091476" cy="210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702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288</Words>
  <Application>Microsoft Office PowerPoint</Application>
  <PresentationFormat>Předvádění na obrazovce (4:3)</PresentationFormat>
  <Paragraphs>76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Nervová soustava</vt:lpstr>
      <vt:lpstr> </vt:lpstr>
      <vt:lpstr>Snímek 3</vt:lpstr>
      <vt:lpstr>Nervová soustava</vt:lpstr>
      <vt:lpstr>Nervová soustava</vt:lpstr>
      <vt:lpstr>Nervová soustava</vt:lpstr>
      <vt:lpstr>Nervová soustava</vt:lpstr>
      <vt:lpstr>Nervová soustava</vt:lpstr>
      <vt:lpstr>Nervová soustava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Zdenek</dc:creator>
  <cp:lastModifiedBy>PC</cp:lastModifiedBy>
  <cp:revision>27</cp:revision>
  <dcterms:created xsi:type="dcterms:W3CDTF">2013-01-06T11:03:03Z</dcterms:created>
  <dcterms:modified xsi:type="dcterms:W3CDTF">2020-04-24T11:11:11Z</dcterms:modified>
</cp:coreProperties>
</file>