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9" r:id="rId4"/>
    <p:sldId id="269" r:id="rId5"/>
    <p:sldId id="260" r:id="rId6"/>
    <p:sldId id="270" r:id="rId7"/>
    <p:sldId id="261" r:id="rId8"/>
    <p:sldId id="263" r:id="rId9"/>
    <p:sldId id="258" r:id="rId10"/>
    <p:sldId id="267" r:id="rId11"/>
    <p:sldId id="265" r:id="rId12"/>
    <p:sldId id="262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0061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7397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085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6895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46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492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205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575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829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1331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9640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3BF9-F030-40AE-9EBE-6A4858600D23}" type="datetimeFigureOut">
              <a:rPr lang="cs-CZ" smtClean="0"/>
              <a:pPr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B801-58C9-4307-95C1-1E172A776B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4949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wnLt5PYh_c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260648"/>
            <a:ext cx="849694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Dobrý  den </a:t>
            </a:r>
            <a:r>
              <a:rPr lang="cs-CZ" sz="2800" dirty="0" err="1" smtClean="0"/>
              <a:t>páťáci</a:t>
            </a:r>
            <a:r>
              <a:rPr lang="cs-CZ" sz="2800" dirty="0" smtClean="0"/>
              <a:t>,</a:t>
            </a:r>
          </a:p>
          <a:p>
            <a:endParaRPr lang="cs-CZ" sz="2800" dirty="0" smtClean="0"/>
          </a:p>
          <a:p>
            <a:r>
              <a:rPr lang="cs-CZ" sz="2800" dirty="0" smtClean="0"/>
              <a:t>Čeká vás rozmnožovací soustava.</a:t>
            </a:r>
          </a:p>
          <a:p>
            <a:r>
              <a:rPr lang="cs-CZ" sz="2800" dirty="0" smtClean="0"/>
              <a:t>Podívejte se na toto téma i do učebnice.</a:t>
            </a:r>
          </a:p>
          <a:p>
            <a:endParaRPr lang="cs-CZ" sz="2800" dirty="0" smtClean="0"/>
          </a:p>
          <a:p>
            <a:r>
              <a:rPr lang="cs-CZ" sz="2800" dirty="0" smtClean="0"/>
              <a:t>Na začátku prezentace máte odkaz na Byl jednou jeden život.</a:t>
            </a:r>
          </a:p>
          <a:p>
            <a:endParaRPr lang="cs-CZ" sz="2800" dirty="0" smtClean="0"/>
          </a:p>
          <a:p>
            <a:r>
              <a:rPr lang="cs-CZ" sz="2800" dirty="0" smtClean="0"/>
              <a:t>Připomínám, to co je psáno   </a:t>
            </a:r>
            <a:r>
              <a:rPr lang="cs-CZ" sz="2800" i="1" dirty="0" smtClean="0"/>
              <a:t>tímto způsobem</a:t>
            </a:r>
            <a:r>
              <a:rPr lang="cs-CZ" sz="2800" dirty="0" smtClean="0"/>
              <a:t>,  nemusíte psát do sešitů, zbytek si napište.</a:t>
            </a:r>
          </a:p>
          <a:p>
            <a:endParaRPr lang="cs-CZ" sz="2800" dirty="0" smtClean="0"/>
          </a:p>
          <a:p>
            <a:r>
              <a:rPr lang="cs-CZ" sz="2800" dirty="0" smtClean="0"/>
              <a:t>Tento týden nemusíte nic posílat zpět.</a:t>
            </a:r>
            <a:endParaRPr lang="cs-CZ" sz="2800" dirty="0" smtClean="0"/>
          </a:p>
          <a:p>
            <a:r>
              <a:rPr lang="cs-CZ" sz="2800" dirty="0" smtClean="0"/>
              <a:t>Pokud máte nějaké dotazy, klidně mi je pošlete.</a:t>
            </a:r>
            <a:endParaRPr lang="cs-CZ" sz="2800" dirty="0" smtClean="0"/>
          </a:p>
          <a:p>
            <a:r>
              <a:rPr lang="cs-CZ" sz="2800" dirty="0" smtClean="0"/>
              <a:t>Mějte se hezky.   JM</a:t>
            </a:r>
          </a:p>
          <a:p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10176"/>
            <a:ext cx="8229600" cy="1143000"/>
          </a:xfrm>
        </p:spPr>
        <p:txBody>
          <a:bodyPr/>
          <a:lstStyle/>
          <a:p>
            <a:r>
              <a:rPr lang="cs-CZ" dirty="0" smtClean="0"/>
              <a:t>Puberta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788024" y="2070698"/>
            <a:ext cx="3096344" cy="477460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79512" y="1484784"/>
            <a:ext cx="554461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dirty="0" smtClean="0"/>
          </a:p>
          <a:p>
            <a:endParaRPr lang="cs-CZ" sz="32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1484784"/>
            <a:ext cx="3152510" cy="4752528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179512" y="1628800"/>
            <a:ext cx="561662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800" i="1" dirty="0" smtClean="0"/>
              <a:t>Pohlavní orgány nejsou v dětství plně </a:t>
            </a:r>
            <a:r>
              <a:rPr lang="cs-CZ" sz="2800" i="1" dirty="0" smtClean="0"/>
              <a:t>vyvinuty.</a:t>
            </a:r>
          </a:p>
          <a:p>
            <a:pPr>
              <a:buNone/>
            </a:pPr>
            <a:endParaRPr lang="cs-CZ" sz="3200" dirty="0" smtClean="0"/>
          </a:p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Pohlavní orgány </a:t>
            </a:r>
            <a:r>
              <a:rPr lang="cs-CZ" sz="3200" dirty="0" smtClean="0"/>
              <a:t>dokončují </a:t>
            </a:r>
            <a:r>
              <a:rPr lang="cs-CZ" sz="3200" dirty="0" smtClean="0"/>
              <a:t> </a:t>
            </a:r>
            <a:r>
              <a:rPr lang="cs-CZ" sz="3200" dirty="0" smtClean="0"/>
              <a:t>vývoj </a:t>
            </a:r>
            <a:r>
              <a:rPr lang="cs-CZ" sz="3200" dirty="0" smtClean="0"/>
              <a:t> </a:t>
            </a:r>
            <a:r>
              <a:rPr lang="cs-CZ" sz="3200" dirty="0" smtClean="0"/>
              <a:t>v </a:t>
            </a:r>
            <a:r>
              <a:rPr lang="cs-CZ" sz="3200" b="1" dirty="0" smtClean="0"/>
              <a:t>období dospívání </a:t>
            </a:r>
            <a:r>
              <a:rPr lang="cs-CZ" sz="3200" b="1" dirty="0" smtClean="0"/>
              <a:t> = puberta</a:t>
            </a:r>
            <a:r>
              <a:rPr lang="cs-CZ" sz="3200" dirty="0" smtClean="0"/>
              <a:t>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xmlns="" val="421254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10176"/>
            <a:ext cx="8229600" cy="1143000"/>
          </a:xfrm>
        </p:spPr>
        <p:txBody>
          <a:bodyPr/>
          <a:lstStyle/>
          <a:p>
            <a:r>
              <a:rPr lang="cs-CZ" dirty="0" smtClean="0"/>
              <a:t>Puberta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788024" y="2070698"/>
            <a:ext cx="3096344" cy="477460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79512" y="1484784"/>
            <a:ext cx="5544616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dirty="0" smtClean="0"/>
              <a:t>Dochází k změnám, které jsou řízeny </a:t>
            </a:r>
            <a:r>
              <a:rPr lang="cs-CZ" sz="3200" b="1" dirty="0" smtClean="0"/>
              <a:t>HORMONY.</a:t>
            </a:r>
          </a:p>
          <a:p>
            <a:pPr marL="0" indent="0">
              <a:buNone/>
            </a:pPr>
            <a:r>
              <a:rPr lang="cs-CZ" sz="3200" dirty="0" smtClean="0"/>
              <a:t>Mění se tělo i </a:t>
            </a:r>
            <a:r>
              <a:rPr lang="cs-CZ" sz="3200" dirty="0" smtClean="0"/>
              <a:t>chování </a:t>
            </a:r>
            <a:r>
              <a:rPr lang="cs-CZ" sz="3200" dirty="0" smtClean="0"/>
              <a:t>:</a:t>
            </a:r>
          </a:p>
          <a:p>
            <a:r>
              <a:rPr lang="cs-CZ" sz="3000" i="1" dirty="0" smtClean="0"/>
              <a:t>chlapcům se mění hlas (mutují)</a:t>
            </a:r>
            <a:r>
              <a:rPr lang="cs-CZ" sz="3000" i="1" dirty="0"/>
              <a:t> </a:t>
            </a:r>
            <a:endParaRPr lang="cs-CZ" sz="3000" i="1" dirty="0" smtClean="0"/>
          </a:p>
          <a:p>
            <a:r>
              <a:rPr lang="cs-CZ" sz="3000" i="1" dirty="0" smtClean="0"/>
              <a:t>děvčatům </a:t>
            </a:r>
            <a:r>
              <a:rPr lang="cs-CZ" sz="3000" i="1" dirty="0"/>
              <a:t>se zvětšují </a:t>
            </a:r>
            <a:r>
              <a:rPr lang="cs-CZ" sz="3000" i="1" dirty="0" smtClean="0"/>
              <a:t>prsa a boky</a:t>
            </a:r>
          </a:p>
          <a:p>
            <a:r>
              <a:rPr lang="cs-CZ" sz="3000" i="1" dirty="0" smtClean="0"/>
              <a:t>u dívek začíná MENSTRUACE</a:t>
            </a:r>
            <a:endParaRPr lang="cs-CZ" sz="3000" i="1" dirty="0"/>
          </a:p>
          <a:p>
            <a:r>
              <a:rPr lang="cs-CZ" sz="3000" i="1" dirty="0" smtClean="0"/>
              <a:t>chlapcům začínají růst vousy </a:t>
            </a:r>
          </a:p>
          <a:p>
            <a:r>
              <a:rPr lang="cs-CZ" sz="3000" i="1" dirty="0" smtClean="0"/>
              <a:t>objevuje </a:t>
            </a:r>
            <a:r>
              <a:rPr lang="cs-CZ" sz="3000" i="1" dirty="0"/>
              <a:t>se ochlupení</a:t>
            </a:r>
          </a:p>
          <a:p>
            <a:r>
              <a:rPr lang="cs-CZ" sz="3000" i="1" dirty="0" smtClean="0"/>
              <a:t>dozrávají pohlavní orgány</a:t>
            </a:r>
          </a:p>
          <a:p>
            <a:endParaRPr lang="cs-CZ" sz="32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1484784"/>
            <a:ext cx="315251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254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0" y="249238"/>
            <a:ext cx="8229600" cy="1143000"/>
          </a:xfrm>
        </p:spPr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4294967295"/>
          </p:nvPr>
        </p:nvSpPr>
        <p:spPr>
          <a:xfrm>
            <a:off x="107504" y="1471613"/>
            <a:ext cx="8459788" cy="1165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i="1" dirty="0" smtClean="0"/>
              <a:t>Některé </a:t>
            </a:r>
            <a:r>
              <a:rPr lang="cs-CZ" sz="2800" i="1" dirty="0" smtClean="0"/>
              <a:t>nemoci </a:t>
            </a:r>
            <a:r>
              <a:rPr lang="cs-CZ" sz="2800" i="1" dirty="0" smtClean="0"/>
              <a:t>mohou být přenášeny prostřednictvím rozmnožovací </a:t>
            </a:r>
            <a:r>
              <a:rPr lang="cs-CZ" sz="2800" i="1" dirty="0" smtClean="0"/>
              <a:t>soustavy  (</a:t>
            </a:r>
            <a:r>
              <a:rPr lang="cs-CZ" sz="2800" b="1" i="1" dirty="0" smtClean="0"/>
              <a:t>AIDS)</a:t>
            </a:r>
            <a:r>
              <a:rPr lang="cs-CZ" sz="2800" i="1" dirty="0" smtClean="0"/>
              <a:t>.</a:t>
            </a:r>
            <a:endParaRPr lang="cs-CZ" sz="2800" i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4294967295"/>
          </p:nvPr>
        </p:nvSpPr>
        <p:spPr>
          <a:xfrm>
            <a:off x="395808" y="2564904"/>
            <a:ext cx="7848600" cy="3960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/>
              <a:t>V době těhotenství  miminko přijímá vše z těla matky, proto </a:t>
            </a:r>
            <a:r>
              <a:rPr lang="cs-CZ" dirty="0" smtClean="0"/>
              <a:t>musí být matka opatrná.</a:t>
            </a:r>
          </a:p>
          <a:p>
            <a:pPr marL="0" indent="0">
              <a:buNone/>
            </a:pPr>
            <a:r>
              <a:rPr lang="cs-CZ" sz="2800" i="1" dirty="0" smtClean="0"/>
              <a:t>škodí</a:t>
            </a:r>
            <a:r>
              <a:rPr lang="cs-CZ" sz="2800" i="1" dirty="0" smtClean="0"/>
              <a:t>:</a:t>
            </a:r>
          </a:p>
          <a:p>
            <a:r>
              <a:rPr lang="cs-CZ" sz="2800" i="1" dirty="0" smtClean="0"/>
              <a:t>kouření , alkohol, drogy</a:t>
            </a:r>
          </a:p>
          <a:p>
            <a:r>
              <a:rPr lang="cs-CZ" sz="2800" i="1" dirty="0" smtClean="0"/>
              <a:t>nepravidelná a nezdravá strava</a:t>
            </a:r>
          </a:p>
          <a:p>
            <a:r>
              <a:rPr lang="cs-CZ" sz="2800" i="1" dirty="0" smtClean="0"/>
              <a:t>velká fyzická zátěž (zvedání těžkých břemen, náročné sporty)</a:t>
            </a:r>
          </a:p>
          <a:p>
            <a:r>
              <a:rPr lang="cs-CZ" sz="2800" i="1" dirty="0" smtClean="0"/>
              <a:t>stres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xmlns="" val="123568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Rozmnožovací soustava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4294967295"/>
          </p:nvPr>
        </p:nvSpPr>
        <p:spPr>
          <a:xfrm>
            <a:off x="395536" y="2176884"/>
            <a:ext cx="4906963" cy="29083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/>
              <a:t>- umožňuje </a:t>
            </a:r>
            <a:r>
              <a:rPr lang="cs-CZ" sz="3200" b="1" dirty="0" smtClean="0"/>
              <a:t>rozmnožování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3200" dirty="0" smtClean="0"/>
              <a:t> RS tvoří </a:t>
            </a:r>
            <a:r>
              <a:rPr lang="cs-CZ" sz="3200" b="1" dirty="0" smtClean="0"/>
              <a:t>pohlavní orgány</a:t>
            </a:r>
          </a:p>
          <a:p>
            <a:pPr marL="0" indent="0">
              <a:buNone/>
            </a:pPr>
            <a:endParaRPr lang="cs-CZ" sz="3200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683568" y="450912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hlinkClick r:id="rId3"/>
              </a:rPr>
              <a:t>https://www.youtube.com/watch?v=8wnLt5PYh_c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863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4294967295"/>
          </p:nvPr>
        </p:nvSpPr>
        <p:spPr>
          <a:xfrm>
            <a:off x="237182" y="1600200"/>
            <a:ext cx="8223250" cy="4781128"/>
          </a:xfrm>
        </p:spPr>
        <p:txBody>
          <a:bodyPr>
            <a:noAutofit/>
          </a:bodyPr>
          <a:lstStyle/>
          <a:p>
            <a:r>
              <a:rPr lang="cs-CZ" sz="3200" dirty="0" smtClean="0"/>
              <a:t>Ženské </a:t>
            </a:r>
            <a:r>
              <a:rPr lang="cs-CZ" sz="3200" b="1" dirty="0" smtClean="0"/>
              <a:t>vaječníky</a:t>
            </a:r>
            <a:r>
              <a:rPr lang="cs-CZ" sz="3200" dirty="0" smtClean="0"/>
              <a:t> začnou produkovat ženské pohlavní buňky – </a:t>
            </a:r>
            <a:r>
              <a:rPr lang="cs-CZ" sz="3200" b="1" dirty="0" smtClean="0"/>
              <a:t>vajíčka.</a:t>
            </a:r>
          </a:p>
          <a:p>
            <a:endParaRPr lang="cs-CZ" sz="3200" b="1" dirty="0" smtClean="0"/>
          </a:p>
          <a:p>
            <a:r>
              <a:rPr lang="cs-CZ" sz="3200" dirty="0" smtClean="0"/>
              <a:t>Mužské </a:t>
            </a:r>
            <a:r>
              <a:rPr lang="cs-CZ" sz="3200" b="1" dirty="0" smtClean="0"/>
              <a:t>varlata</a:t>
            </a:r>
            <a:r>
              <a:rPr lang="cs-CZ" sz="3200" dirty="0" smtClean="0"/>
              <a:t> začnou produkovat mužské pohlavní buňky – </a:t>
            </a:r>
            <a:r>
              <a:rPr lang="cs-CZ" sz="3200" b="1" dirty="0" smtClean="0"/>
              <a:t>spermie.</a:t>
            </a:r>
          </a:p>
          <a:p>
            <a:endParaRPr lang="cs-CZ" sz="3200" b="1" dirty="0" smtClean="0"/>
          </a:p>
          <a:p>
            <a:r>
              <a:rPr lang="cs-CZ" sz="3200" b="1" dirty="0" smtClean="0"/>
              <a:t>OPLOZENÍ </a:t>
            </a:r>
            <a:r>
              <a:rPr lang="cs-CZ" sz="3200" b="1" dirty="0" smtClean="0"/>
              <a:t> =  </a:t>
            </a:r>
            <a:r>
              <a:rPr lang="cs-CZ" sz="3200" dirty="0" smtClean="0"/>
              <a:t>spojení </a:t>
            </a:r>
            <a:r>
              <a:rPr lang="cs-CZ" sz="3200" dirty="0" smtClean="0"/>
              <a:t>vajíčka a spermie</a:t>
            </a:r>
            <a:endParaRPr lang="cs-CZ" sz="32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81170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 smtClean="0"/>
              <a:t>Rozmnožovací soustava</a:t>
            </a:r>
            <a:endParaRPr lang="cs-CZ" dirty="0"/>
          </a:p>
        </p:txBody>
      </p:sp>
      <p:pic>
        <p:nvPicPr>
          <p:cNvPr id="1026" name="Picture 2" descr="Děloha - Modrý koní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0808"/>
            <a:ext cx="7044997" cy="4680520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7380312" y="314096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děloha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xmlns="" val="291863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968552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i="1" dirty="0" smtClean="0"/>
              <a:t>Oplozením vzniká zárodek člověka, je velký asi jako špendlíková hlavička</a:t>
            </a:r>
          </a:p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Zárodek </a:t>
            </a:r>
            <a:r>
              <a:rPr lang="cs-CZ" sz="3200" dirty="0" smtClean="0"/>
              <a:t>se vyvíjí </a:t>
            </a:r>
            <a:r>
              <a:rPr lang="cs-CZ" sz="3200" dirty="0" smtClean="0"/>
              <a:t>v děloze </a:t>
            </a:r>
            <a:r>
              <a:rPr lang="cs-CZ" sz="3200" b="1" dirty="0" smtClean="0"/>
              <a:t>po </a:t>
            </a:r>
            <a:r>
              <a:rPr lang="cs-CZ" sz="3200" b="1" dirty="0" smtClean="0"/>
              <a:t> </a:t>
            </a:r>
            <a:r>
              <a:rPr lang="cs-CZ" sz="3200" b="1" dirty="0" smtClean="0"/>
              <a:t>9 měsíců </a:t>
            </a:r>
            <a:r>
              <a:rPr lang="cs-CZ" sz="3200" dirty="0" smtClean="0"/>
              <a:t>- </a:t>
            </a:r>
            <a:r>
              <a:rPr lang="cs-CZ" sz="3200" b="1" dirty="0" smtClean="0"/>
              <a:t>těhotenství</a:t>
            </a:r>
            <a:endParaRPr lang="cs-CZ" sz="3200" b="1" dirty="0" smtClean="0"/>
          </a:p>
          <a:p>
            <a:pPr>
              <a:buNone/>
            </a:pPr>
            <a:endParaRPr lang="cs-CZ" sz="3200" i="1" dirty="0" smtClean="0"/>
          </a:p>
          <a:p>
            <a:pPr>
              <a:buNone/>
            </a:pPr>
            <a:r>
              <a:rPr lang="cs-CZ" i="1" dirty="0" smtClean="0"/>
              <a:t>Z </a:t>
            </a:r>
            <a:r>
              <a:rPr lang="cs-CZ" i="1" dirty="0" smtClean="0"/>
              <a:t>těla matky se dostává porodem</a:t>
            </a:r>
          </a:p>
          <a:p>
            <a:endParaRPr lang="cs-CZ" sz="2600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026" b="16080"/>
          <a:stretch/>
        </p:blipFill>
        <p:spPr>
          <a:xfrm>
            <a:off x="5796136" y="5013176"/>
            <a:ext cx="2595339" cy="1762089"/>
          </a:xfr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05" b="9076"/>
          <a:stretch/>
        </p:blipFill>
        <p:spPr>
          <a:xfrm>
            <a:off x="5796136" y="1523104"/>
            <a:ext cx="2716326" cy="34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749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 smtClean="0"/>
              <a:t>Rozmnožovací soustava</a:t>
            </a:r>
            <a:endParaRPr lang="cs-CZ" dirty="0"/>
          </a:p>
        </p:txBody>
      </p:sp>
      <p:pic>
        <p:nvPicPr>
          <p:cNvPr id="25602" name="Picture 2" descr="Embrya ničí svou samčí část, aby se stala samicemi, popsali vědci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556792"/>
            <a:ext cx="7111107" cy="4736721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827584" y="6309320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/>
              <a:t>Vývoj probíhá v děloze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xmlns="" val="291863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6624736" cy="4493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200" b="1" dirty="0" smtClean="0"/>
              <a:t>NOVOROZENEC</a:t>
            </a:r>
          </a:p>
          <a:p>
            <a:pPr>
              <a:buNone/>
            </a:pPr>
            <a:r>
              <a:rPr lang="cs-CZ" sz="3200" b="1" dirty="0" smtClean="0"/>
              <a:t>asi </a:t>
            </a:r>
            <a:r>
              <a:rPr lang="cs-CZ" sz="3200" dirty="0" smtClean="0"/>
              <a:t> </a:t>
            </a:r>
            <a:r>
              <a:rPr lang="cs-CZ" sz="3200" b="1" dirty="0" smtClean="0"/>
              <a:t>50 cm </a:t>
            </a:r>
            <a:r>
              <a:rPr lang="cs-CZ" sz="3200" dirty="0" smtClean="0"/>
              <a:t>a hmotnost  okolo </a:t>
            </a:r>
            <a:r>
              <a:rPr lang="cs-CZ" sz="3200" b="1" dirty="0" smtClean="0"/>
              <a:t>3,5 kg</a:t>
            </a:r>
          </a:p>
          <a:p>
            <a:pPr>
              <a:buNone/>
            </a:pPr>
            <a:r>
              <a:rPr lang="cs-CZ" sz="3200" b="1" dirty="0" smtClean="0"/>
              <a:t>oči </a:t>
            </a:r>
            <a:r>
              <a:rPr lang="cs-CZ" sz="3200" dirty="0" smtClean="0"/>
              <a:t>jsou většinou</a:t>
            </a:r>
            <a:r>
              <a:rPr lang="cs-CZ" sz="3200" b="1" dirty="0" smtClean="0"/>
              <a:t> modré </a:t>
            </a:r>
            <a:r>
              <a:rPr lang="cs-CZ" sz="3200" dirty="0" smtClean="0"/>
              <a:t>(modrošedé)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 smtClean="0"/>
          </a:p>
          <a:p>
            <a:pPr>
              <a:buNone/>
            </a:pPr>
            <a:r>
              <a:rPr lang="cs-CZ" i="1" dirty="0" smtClean="0"/>
              <a:t>jejich </a:t>
            </a:r>
            <a:r>
              <a:rPr lang="cs-CZ" i="1" dirty="0" smtClean="0"/>
              <a:t>konečná barva se vytvoří až za několik dní</a:t>
            </a:r>
          </a:p>
          <a:p>
            <a:pPr>
              <a:buNone/>
            </a:pPr>
            <a:r>
              <a:rPr lang="cs-CZ" i="1" dirty="0" smtClean="0"/>
              <a:t>podle stavby pohlavních orgánů určujeme, zda se narodil </a:t>
            </a:r>
            <a:r>
              <a:rPr lang="cs-CZ" b="1" i="1" dirty="0" smtClean="0"/>
              <a:t>chlapec nebo dívka</a:t>
            </a: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113" b="16756"/>
          <a:stretch/>
        </p:blipFill>
        <p:spPr>
          <a:xfrm>
            <a:off x="5868144" y="4869160"/>
            <a:ext cx="2951609" cy="1951925"/>
          </a:xfrm>
        </p:spPr>
      </p:pic>
    </p:spTree>
    <p:extLst>
      <p:ext uri="{BB962C8B-B14F-4D97-AF65-F5344CB8AC3E}">
        <p14:creationId xmlns:p14="http://schemas.microsoft.com/office/powerpoint/2010/main" xmlns="" val="202259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43162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/>
              <a:t>Po narození začne novorozenec  přijímat mateřské mléko – matka ho </a:t>
            </a:r>
            <a:r>
              <a:rPr lang="cs-CZ" sz="3200" b="1" dirty="0" smtClean="0"/>
              <a:t>kojí</a:t>
            </a:r>
            <a:r>
              <a:rPr lang="cs-CZ" sz="3200" dirty="0" smtClean="0"/>
              <a:t> – mění se v </a:t>
            </a:r>
            <a:r>
              <a:rPr lang="cs-CZ" sz="3200" b="1" dirty="0" smtClean="0"/>
              <a:t>KOJENCE.</a:t>
            </a:r>
            <a:endParaRPr lang="cs-CZ" sz="32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409728" y="4365104"/>
            <a:ext cx="4554760" cy="1944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i="1" dirty="0" smtClean="0"/>
              <a:t>Někdy dojde k oplození více vajíček nebo se vajíčko při dělení rozpadne – narodí se </a:t>
            </a:r>
            <a:r>
              <a:rPr lang="cs-CZ" b="1" i="1" dirty="0" smtClean="0"/>
              <a:t>dvojčata</a:t>
            </a:r>
            <a:r>
              <a:rPr lang="cs-CZ" i="1" dirty="0" smtClean="0"/>
              <a:t> nebo i trojčata.</a:t>
            </a:r>
            <a:endParaRPr lang="cs-CZ" i="1" dirty="0"/>
          </a:p>
        </p:txBody>
      </p:sp>
      <p:sp>
        <p:nvSpPr>
          <p:cNvPr id="6146" name="AutoShape 2" descr="Vše o kojen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48" name="AutoShape 4" descr="Vše o kojen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150" name="AutoShape 6" descr="Vše o kojen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152" name="Picture 8" descr="Co dělat, když kojení bolí? - MotherClub.c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1856" y="1556792"/>
            <a:ext cx="4475773" cy="2520280"/>
          </a:xfrm>
          <a:prstGeom prst="rect">
            <a:avLst/>
          </a:prstGeom>
          <a:noFill/>
        </p:spPr>
      </p:pic>
      <p:pic>
        <p:nvPicPr>
          <p:cNvPr id="6154" name="Picture 10" descr="V roce 2010 se narodila nejkrásnější dvojčata. Koukněte, jak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2905852" cy="2708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4220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8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310176"/>
            <a:ext cx="9144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	</a:t>
            </a: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Rozmnožovací soustava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0" y="1600201"/>
            <a:ext cx="9144000" cy="20448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300" dirty="0" smtClean="0"/>
              <a:t> </a:t>
            </a:r>
            <a:r>
              <a:rPr lang="cs-CZ" sz="3300" i="1" dirty="0" smtClean="0"/>
              <a:t>Během dospívání se děvčata mění v ženy a chlapci v muže. </a:t>
            </a:r>
          </a:p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3892840"/>
            <a:ext cx="1944216" cy="2930981"/>
          </a:xfr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112" t="3672" r="41791" b="16916"/>
          <a:stretch/>
        </p:blipFill>
        <p:spPr>
          <a:xfrm>
            <a:off x="4716016" y="2996952"/>
            <a:ext cx="1984640" cy="310450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695" r="9708"/>
          <a:stretch/>
        </p:blipFill>
        <p:spPr>
          <a:xfrm>
            <a:off x="6804248" y="2276872"/>
            <a:ext cx="2086453" cy="258874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108" b="10261"/>
          <a:stretch/>
        </p:blipFill>
        <p:spPr>
          <a:xfrm>
            <a:off x="2123728" y="3789040"/>
            <a:ext cx="2448040" cy="19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79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kBpGkGIKPpDCzfovQ7x7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356</Words>
  <Application>Microsoft Office PowerPoint</Application>
  <PresentationFormat>Předvádění na obrazovce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Snímek 1</vt:lpstr>
      <vt:lpstr>Rozmnožovací soustava</vt:lpstr>
      <vt:lpstr>Rozmnožovací soustava</vt:lpstr>
      <vt:lpstr>Rozmnožovací soustava</vt:lpstr>
      <vt:lpstr>Rozmnožovací soustava</vt:lpstr>
      <vt:lpstr>Rozmnožovací soustava</vt:lpstr>
      <vt:lpstr>Rozmnožovací soustava</vt:lpstr>
      <vt:lpstr>Rozmnožovací soustava</vt:lpstr>
      <vt:lpstr>Rozmnožovací soustava</vt:lpstr>
      <vt:lpstr>Puberta</vt:lpstr>
      <vt:lpstr>Puberta</vt:lpstr>
      <vt:lpstr>Rozmnožovací soustava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Zdenek</dc:creator>
  <cp:lastModifiedBy>PC</cp:lastModifiedBy>
  <cp:revision>34</cp:revision>
  <dcterms:created xsi:type="dcterms:W3CDTF">2013-01-06T11:03:03Z</dcterms:created>
  <dcterms:modified xsi:type="dcterms:W3CDTF">2020-04-30T10:51:56Z</dcterms:modified>
</cp:coreProperties>
</file>