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0" r:id="rId2"/>
    <p:sldId id="293" r:id="rId3"/>
    <p:sldId id="266" r:id="rId4"/>
    <p:sldId id="265" r:id="rId5"/>
    <p:sldId id="288" r:id="rId6"/>
    <p:sldId id="275" r:id="rId7"/>
    <p:sldId id="285" r:id="rId8"/>
    <p:sldId id="264" r:id="rId9"/>
    <p:sldId id="267" r:id="rId10"/>
    <p:sldId id="287" r:id="rId11"/>
    <p:sldId id="286" r:id="rId12"/>
    <p:sldId id="289" r:id="rId13"/>
    <p:sldId id="291" r:id="rId14"/>
    <p:sldId id="262" r:id="rId15"/>
    <p:sldId id="268" r:id="rId16"/>
    <p:sldId id="269" r:id="rId17"/>
    <p:sldId id="292" r:id="rId18"/>
    <p:sldId id="270" r:id="rId19"/>
    <p:sldId id="271" r:id="rId20"/>
    <p:sldId id="272" r:id="rId21"/>
    <p:sldId id="295" r:id="rId22"/>
    <p:sldId id="296" r:id="rId23"/>
    <p:sldId id="294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Tmavý styl 1 – zvýraznění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8814" autoAdjust="0"/>
  </p:normalViewPr>
  <p:slideViewPr>
    <p:cSldViewPr>
      <p:cViewPr varScale="1">
        <p:scale>
          <a:sx n="88" d="100"/>
          <a:sy n="88" d="100"/>
        </p:scale>
        <p:origin x="130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CFB7D-68AF-41EB-9F1D-C54D1616EF22}" type="datetimeFigureOut">
              <a:rPr lang="cs-CZ" smtClean="0"/>
              <a:pPr/>
              <a:t>31.05.2020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1084F-DE44-4CFA-B052-B8EC52D56D3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134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1084F-DE44-4CFA-B052-B8EC52D56D3D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31.05.2020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046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31.05.2020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1121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31.05.2020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2563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31.05.2020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930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31.05.2020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115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31.05.2020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37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31.05.2020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20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31.05.2020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0409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31.05.2020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903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31.05.2020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7879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31.05.2020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441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4659-7985-49B0-AFB9-855F1780E650}" type="datetimeFigureOut">
              <a:rPr lang="cs-CZ" smtClean="0"/>
              <a:pPr/>
              <a:t>31.05.2020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3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//upload.wikimedia.org/wikipedia/commons/1/1f/Well,_Prague_Satalice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//upload.wikimedia.org/wikipedia/commons/0/09/Elektr%C3%A1rna_T%C5%99ebovice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836712"/>
            <a:ext cx="8229600" cy="55446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Člověk </a:t>
            </a:r>
          </a:p>
          <a:p>
            <a:pPr algn="ctr">
              <a:buNone/>
            </a:pPr>
            <a:r>
              <a:rPr lang="cs-CZ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a </a:t>
            </a:r>
          </a:p>
          <a:p>
            <a:pPr algn="ctr">
              <a:buNone/>
            </a:pPr>
            <a:r>
              <a:rPr lang="cs-CZ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lidské výtvory</a:t>
            </a:r>
          </a:p>
          <a:p>
            <a:pPr algn="ctr">
              <a:buNone/>
            </a:pPr>
            <a:endParaRPr lang="cs-CZ" sz="6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(na 2 hodiny) </a:t>
            </a:r>
            <a:endParaRPr lang="cs-CZ" sz="2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ečištění vody - Envi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73016"/>
            <a:ext cx="4876800" cy="3228975"/>
          </a:xfrm>
          <a:prstGeom prst="rect">
            <a:avLst/>
          </a:prstGeom>
          <a:noFill/>
        </p:spPr>
      </p:pic>
      <p:pic>
        <p:nvPicPr>
          <p:cNvPr id="1028" name="Picture 4" descr="Znečištěný vzduch má na svědomí 6,5 milionu lidských životů | E15.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5636146" cy="3332678"/>
          </a:xfrm>
          <a:prstGeom prst="rect">
            <a:avLst/>
          </a:prstGeom>
          <a:noFill/>
        </p:spPr>
      </p:pic>
      <p:pic>
        <p:nvPicPr>
          <p:cNvPr id="1030" name="Picture 6" descr="Stát chtěl urychlit vyčištění půdy a vod. Stal se opak - Aktuálně.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7508" y="4581128"/>
            <a:ext cx="3963259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44016" y="775245"/>
            <a:ext cx="8820472" cy="4525963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   Každý průmyslový závod má povinnost </a:t>
            </a:r>
            <a:r>
              <a:rPr lang="cs-CZ" dirty="0" smtClean="0"/>
              <a:t>snižovat  nebezpečné vlivy  na životní prostředí a předcházet jim.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     </a:t>
            </a:r>
            <a:r>
              <a:rPr lang="cs-CZ" i="1" dirty="0" smtClean="0"/>
              <a:t>? PROČ ?</a:t>
            </a:r>
          </a:p>
          <a:p>
            <a:pPr>
              <a:buNone/>
            </a:pPr>
            <a:r>
              <a:rPr lang="cs-CZ" i="1" dirty="0" smtClean="0"/>
              <a:t>     ? JAK ?</a:t>
            </a:r>
            <a:endParaRPr lang="cs-CZ" i="1" dirty="0"/>
          </a:p>
        </p:txBody>
      </p:sp>
      <p:pic>
        <p:nvPicPr>
          <p:cNvPr id="4" name="Picture 6" descr="http://www.arianepro.cz/acz/images/stories/earth_in_our_hand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492896"/>
            <a:ext cx="3024336" cy="3024336"/>
          </a:xfrm>
          <a:prstGeom prst="rect">
            <a:avLst/>
          </a:prstGeom>
          <a:noFill/>
        </p:spPr>
      </p:pic>
      <p:pic>
        <p:nvPicPr>
          <p:cNvPr id="5" name="Picture 8" descr="http://www.farey.cz/obrazky/herni-konzole/ekologi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581128"/>
            <a:ext cx="1800200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Optimalizace návrhových parametrů ČOV v obcích do 2000 EO - TZB-inf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025" y="620688"/>
            <a:ext cx="8853463" cy="498269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51520" y="5805264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/>
              <a:t>ČOV = čistírna odpadních vod</a:t>
            </a:r>
            <a:endParaRPr lang="cs-CZ" sz="2800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404664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>
                <a:solidFill>
                  <a:srgbClr val="FF0000"/>
                </a:solidFill>
              </a:rPr>
              <a:t>JEDNODUCHÉ STROJE</a:t>
            </a:r>
            <a:endParaRPr lang="cs-CZ" sz="6000" b="1" dirty="0">
              <a:solidFill>
                <a:srgbClr val="FF0000"/>
              </a:solidFill>
            </a:endParaRPr>
          </a:p>
        </p:txBody>
      </p:sp>
      <p:pic>
        <p:nvPicPr>
          <p:cNvPr id="40962" name="Picture 2" descr="Sborovna.cz - portál pro učite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388" y="1484785"/>
            <a:ext cx="8759036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4726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cs-CZ" sz="2800" i="1" dirty="0" smtClean="0"/>
              <a:t>Na mnoha místech světa  jsou různé památky.</a:t>
            </a:r>
          </a:p>
          <a:p>
            <a:pPr>
              <a:buNone/>
            </a:pPr>
            <a:r>
              <a:rPr lang="cs-CZ" sz="2800" i="1" dirty="0" smtClean="0"/>
              <a:t>Naši předkové je dokázali postavit bez dnešní vyspělé </a:t>
            </a:r>
          </a:p>
          <a:p>
            <a:pPr>
              <a:buNone/>
            </a:pPr>
            <a:r>
              <a:rPr lang="cs-CZ" sz="2800" i="1" dirty="0" smtClean="0"/>
              <a:t>techniky.</a:t>
            </a:r>
          </a:p>
          <a:p>
            <a:pPr>
              <a:buNone/>
            </a:pPr>
            <a:r>
              <a:rPr lang="cs-CZ" sz="2800" i="1" dirty="0" smtClean="0"/>
              <a:t>Když jejich síla nestačila, vymysleli, jak zmenšit sílu, kterou by bylo třeba překonat.</a:t>
            </a:r>
          </a:p>
        </p:txBody>
      </p:sp>
      <p:pic>
        <p:nvPicPr>
          <p:cNvPr id="6146" name="Picture 2" descr="http://www.kr-stredocesky.cz/NR/rdonlyres/C359069F-6DEB-4CD8-9323-B8D2062EEBB4/0/20050619_142844.jpg"/>
          <p:cNvPicPr>
            <a:picLocks noChangeAspect="1" noChangeArrowheads="1"/>
          </p:cNvPicPr>
          <p:nvPr/>
        </p:nvPicPr>
        <p:blipFill>
          <a:blip r:embed="rId2" cstate="print"/>
          <a:srcRect l="9133" t="11355" r="16160"/>
          <a:stretch>
            <a:fillRect/>
          </a:stretch>
        </p:blipFill>
        <p:spPr bwMode="auto">
          <a:xfrm>
            <a:off x="5220072" y="3663295"/>
            <a:ext cx="3709091" cy="2934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856984" cy="1143000"/>
          </a:xfrm>
        </p:spPr>
        <p:txBody>
          <a:bodyPr>
            <a:normAutofit/>
          </a:bodyPr>
          <a:lstStyle/>
          <a:p>
            <a:pPr algn="l"/>
            <a:r>
              <a:rPr lang="cs-CZ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  Člověk si dokáže práci usnadnit</a:t>
            </a:r>
            <a:endParaRPr lang="cs-CZ" b="1" i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386" name="Picture 2" descr="Egypt – Pyramidy v Gíze: Popis, fotky, zajímavosti (Popis a fotky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4500258" cy="2925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94122"/>
          </a:xfrm>
        </p:spPr>
        <p:txBody>
          <a:bodyPr>
            <a:noAutofit/>
          </a:bodyPr>
          <a:lstStyle/>
          <a:p>
            <a:pPr algn="l"/>
            <a:r>
              <a:rPr lang="cs-CZ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Člověk si dokáže práci usnadnit</a:t>
            </a:r>
            <a:endParaRPr lang="cs-CZ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579296" cy="51845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b="1" dirty="0" smtClean="0"/>
              <a:t> </a:t>
            </a:r>
            <a:r>
              <a:rPr lang="cs-CZ" sz="3800" b="1" dirty="0" smtClean="0"/>
              <a:t>POUŽÍVÁME jednoduché   stroje </a:t>
            </a:r>
            <a:r>
              <a:rPr lang="cs-CZ" sz="3800" dirty="0" smtClean="0"/>
              <a:t>:</a:t>
            </a:r>
          </a:p>
          <a:p>
            <a:pPr>
              <a:buNone/>
            </a:pPr>
            <a:endParaRPr lang="cs-CZ" sz="3800" dirty="0" smtClean="0"/>
          </a:p>
          <a:p>
            <a:pPr>
              <a:buNone/>
            </a:pPr>
            <a:r>
              <a:rPr lang="cs-CZ" sz="3800" dirty="0" smtClean="0"/>
              <a:t> - nakloněná rovina</a:t>
            </a:r>
          </a:p>
          <a:p>
            <a:pPr>
              <a:buNone/>
            </a:pPr>
            <a:r>
              <a:rPr lang="cs-CZ" sz="3800" dirty="0" smtClean="0"/>
              <a:t> - kladka</a:t>
            </a:r>
          </a:p>
          <a:p>
            <a:pPr>
              <a:buNone/>
            </a:pPr>
            <a:r>
              <a:rPr lang="cs-CZ" sz="3800" dirty="0" smtClean="0"/>
              <a:t> - páka</a:t>
            </a:r>
          </a:p>
          <a:p>
            <a:pPr>
              <a:buNone/>
            </a:pPr>
            <a:r>
              <a:rPr lang="cs-CZ" sz="3800" dirty="0" smtClean="0"/>
              <a:t> - kolo</a:t>
            </a:r>
          </a:p>
          <a:p>
            <a:pPr>
              <a:buNone/>
            </a:pPr>
            <a:r>
              <a:rPr lang="cs-CZ" dirty="0" smtClean="0"/>
              <a:t> -  …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Tyto stroje  </a:t>
            </a:r>
            <a:r>
              <a:rPr lang="cs-CZ" b="1" dirty="0" smtClean="0"/>
              <a:t>zmenšují potřebnou sílu </a:t>
            </a:r>
            <a:r>
              <a:rPr lang="cs-CZ" dirty="0" smtClean="0"/>
              <a:t>=&gt; usnadňují lidem práci.</a:t>
            </a:r>
            <a:endParaRPr lang="cs-CZ" dirty="0"/>
          </a:p>
        </p:txBody>
      </p:sp>
      <p:pic>
        <p:nvPicPr>
          <p:cNvPr id="5122" name="Picture 2" descr="Soubor:Well, Prague Satalic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8752" t="12600" r="24006"/>
          <a:stretch>
            <a:fillRect/>
          </a:stretch>
        </p:blipFill>
        <p:spPr bwMode="auto">
          <a:xfrm>
            <a:off x="5893833" y="1196752"/>
            <a:ext cx="3070655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Elipsa 4"/>
          <p:cNvSpPr/>
          <p:nvPr/>
        </p:nvSpPr>
        <p:spPr>
          <a:xfrm>
            <a:off x="4067944" y="4077072"/>
            <a:ext cx="417646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i="1" dirty="0" smtClean="0"/>
              <a:t>rumpál u studně jako typický příklad </a:t>
            </a:r>
            <a:r>
              <a:rPr lang="cs-CZ" b="1" i="1" dirty="0" smtClean="0"/>
              <a:t>kola na hřídeli</a:t>
            </a:r>
            <a:endParaRPr lang="cs-CZ" b="1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5832648" cy="1143000"/>
          </a:xfrm>
        </p:spPr>
        <p:txBody>
          <a:bodyPr>
            <a:noAutofit/>
          </a:bodyPr>
          <a:lstStyle/>
          <a:p>
            <a:r>
              <a:rPr lang="cs-CZ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Nakloněná rovina</a:t>
            </a:r>
            <a:endParaRPr lang="cs-CZ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00808"/>
            <a:ext cx="8435280" cy="47525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-  ušetří sílu </a:t>
            </a:r>
            <a:r>
              <a:rPr lang="cs-CZ" dirty="0" smtClean="0"/>
              <a:t>potřebnou ke zvednutí  břemene </a:t>
            </a:r>
          </a:p>
          <a:p>
            <a:endParaRPr lang="cs-CZ" dirty="0" smtClean="0"/>
          </a:p>
          <a:p>
            <a:pPr>
              <a:buNone/>
            </a:pPr>
            <a:r>
              <a:rPr lang="cs-CZ" sz="2800" i="1" dirty="0" smtClean="0"/>
              <a:t> (velikost potřebné </a:t>
            </a:r>
            <a:r>
              <a:rPr lang="cs-CZ" sz="2800" b="1" i="1" dirty="0" smtClean="0"/>
              <a:t>síly </a:t>
            </a:r>
            <a:r>
              <a:rPr lang="cs-CZ" sz="2800" i="1" dirty="0" smtClean="0"/>
              <a:t>závisí na </a:t>
            </a:r>
            <a:r>
              <a:rPr lang="cs-CZ" sz="2800" b="1" i="1" dirty="0" smtClean="0"/>
              <a:t>úhlu </a:t>
            </a:r>
            <a:r>
              <a:rPr lang="cs-CZ" sz="2800" i="1" dirty="0" smtClean="0"/>
              <a:t>naklonění roviny, neboli na délce a </a:t>
            </a:r>
            <a:r>
              <a:rPr lang="cs-CZ" sz="2800" b="1" i="1" dirty="0" smtClean="0"/>
              <a:t>výšce</a:t>
            </a:r>
            <a:r>
              <a:rPr lang="cs-CZ" sz="2800" i="1" dirty="0" smtClean="0"/>
              <a:t> nakloněné roviny)</a:t>
            </a:r>
          </a:p>
          <a:p>
            <a:pPr>
              <a:buNone/>
            </a:pPr>
            <a:endParaRPr lang="cs-CZ" sz="2800" i="1" dirty="0" smtClean="0"/>
          </a:p>
          <a:p>
            <a:pPr>
              <a:buNone/>
            </a:pPr>
            <a:r>
              <a:rPr lang="cs-CZ" i="1" dirty="0" smtClean="0"/>
              <a:t> ?  KOMPLIKOVANÉ  ?  NE !</a:t>
            </a:r>
          </a:p>
          <a:p>
            <a:pPr>
              <a:buNone/>
            </a:pPr>
            <a:r>
              <a:rPr lang="cs-CZ" i="1" dirty="0" smtClean="0"/>
              <a:t>     Koukněte na další obrázky …</a:t>
            </a:r>
            <a:endParaRPr lang="cs-CZ" i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Nakloněná rovina</a:t>
            </a:r>
            <a:endParaRPr lang="cs-CZ" dirty="0"/>
          </a:p>
        </p:txBody>
      </p:sp>
      <p:pic>
        <p:nvPicPr>
          <p:cNvPr id="3" name="Picture 8" descr="http://www.contentwire.com/img/Pv46RrEsj6nk7R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68760"/>
            <a:ext cx="3898404" cy="2923803"/>
          </a:xfrm>
          <a:prstGeom prst="rect">
            <a:avLst/>
          </a:prstGeom>
          <a:noFill/>
        </p:spPr>
      </p:pic>
      <p:pic>
        <p:nvPicPr>
          <p:cNvPr id="4" name="Picture 6" descr="http://nd01.jxs.cz/149/290/0ec2281cfd_3981546_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3963396" cy="2952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9938" name="Picture 2" descr="ZŠ VNB II / 11 - Archimédův šrou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69093"/>
            <a:ext cx="3600400" cy="2400267"/>
          </a:xfrm>
          <a:prstGeom prst="rect">
            <a:avLst/>
          </a:prstGeom>
          <a:noFill/>
        </p:spPr>
      </p:pic>
      <p:pic>
        <p:nvPicPr>
          <p:cNvPr id="39940" name="Picture 4" descr="NÁZEV PREZENTA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365104"/>
            <a:ext cx="3096344" cy="2289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3178696" cy="1570186"/>
          </a:xfrm>
        </p:spPr>
        <p:txBody>
          <a:bodyPr>
            <a:normAutofit/>
          </a:bodyPr>
          <a:lstStyle/>
          <a:p>
            <a:r>
              <a:rPr lang="cs-CZ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Kladka </a:t>
            </a:r>
            <a:br>
              <a:rPr lang="cs-CZ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kladkostroj</a:t>
            </a:r>
            <a:endParaRPr lang="cs-CZ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79912" y="504056"/>
            <a:ext cx="5112568" cy="60932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-  </a:t>
            </a:r>
            <a:r>
              <a:rPr lang="cs-CZ" sz="2800" i="1" dirty="0" smtClean="0"/>
              <a:t>volně otočné kolo s drážkou po obvodě  pro vedení provazu, lana nebo řetězu </a:t>
            </a:r>
          </a:p>
          <a:p>
            <a:pPr>
              <a:buNone/>
            </a:pPr>
            <a:r>
              <a:rPr lang="cs-CZ" sz="2800" i="1" dirty="0" smtClean="0"/>
              <a:t>-  může být upevněna na konstrukci (pevná kladka) nebo zavěšená na laně (volná kladka) </a:t>
            </a:r>
          </a:p>
          <a:p>
            <a:pPr>
              <a:buNone/>
            </a:pPr>
            <a:r>
              <a:rPr lang="cs-CZ" b="1" dirty="0" smtClean="0"/>
              <a:t>   </a:t>
            </a:r>
          </a:p>
          <a:p>
            <a:pPr>
              <a:buNone/>
            </a:pPr>
            <a:r>
              <a:rPr lang="cs-CZ" b="1" dirty="0" smtClean="0"/>
              <a:t> </a:t>
            </a:r>
            <a:r>
              <a:rPr lang="cs-CZ" dirty="0" smtClean="0"/>
              <a:t>Spojením pevné a volné kladky vzniká kladkostroj </a:t>
            </a:r>
          </a:p>
          <a:p>
            <a:endParaRPr lang="cs-CZ" dirty="0"/>
          </a:p>
        </p:txBody>
      </p:sp>
      <p:pic>
        <p:nvPicPr>
          <p:cNvPr id="26626" name="Picture 2" descr="http://pepinator.tym.cz/images/stroje/kladkostro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3312368" cy="47244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cs-CZ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Páka </a:t>
            </a:r>
            <a:endParaRPr lang="cs-CZ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4008" y="332656"/>
            <a:ext cx="4248472" cy="61206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dirty="0" smtClean="0"/>
              <a:t> </a:t>
            </a:r>
            <a:r>
              <a:rPr lang="cs-CZ" i="1" dirty="0" smtClean="0"/>
              <a:t>Páka se otáčí kolem osy otáčení, rameno břemene působí na těleso (břemeno), na rameno síly působí člověk nebo stroj.</a:t>
            </a:r>
          </a:p>
          <a:p>
            <a:pPr>
              <a:buNone/>
            </a:pPr>
            <a:endParaRPr lang="cs-CZ" i="1" dirty="0" smtClean="0"/>
          </a:p>
          <a:p>
            <a:pPr>
              <a:buNone/>
            </a:pPr>
            <a:r>
              <a:rPr lang="cs-CZ" i="1" dirty="0" smtClean="0"/>
              <a:t>Páka se využívá pro zmenšení síly.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323528" y="3717032"/>
            <a:ext cx="4038600" cy="25922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3200" dirty="0" smtClean="0"/>
              <a:t>Tak funguje:</a:t>
            </a:r>
          </a:p>
          <a:p>
            <a:pPr>
              <a:buNone/>
            </a:pPr>
            <a:r>
              <a:rPr lang="cs-CZ" sz="3200" dirty="0" smtClean="0"/>
              <a:t> otvírák lahví</a:t>
            </a:r>
          </a:p>
          <a:p>
            <a:pPr>
              <a:buNone/>
            </a:pPr>
            <a:r>
              <a:rPr lang="cs-CZ" sz="3200" dirty="0" smtClean="0"/>
              <a:t> váhy</a:t>
            </a:r>
          </a:p>
          <a:p>
            <a:pPr>
              <a:buNone/>
            </a:pPr>
            <a:r>
              <a:rPr lang="cs-CZ" sz="3200" dirty="0" smtClean="0"/>
              <a:t> tyč na páčení</a:t>
            </a:r>
          </a:p>
          <a:p>
            <a:pPr>
              <a:buNone/>
            </a:pPr>
            <a:r>
              <a:rPr lang="cs-CZ" sz="3200" dirty="0" smtClean="0"/>
              <a:t> klíč na povolení šroubů</a:t>
            </a:r>
            <a:endParaRPr lang="cs-CZ" sz="3200" dirty="0"/>
          </a:p>
        </p:txBody>
      </p:sp>
      <p:pic>
        <p:nvPicPr>
          <p:cNvPr id="27650" name="Picture 2" descr="http://t0.gstatic.com/images?q=tbn:ANd9GcTOn7XR_M9OhiXxTv3YoxPihDzdGQ7rwOf8uv3qXfT-mYOZSZFnc6A33dd5"/>
          <p:cNvPicPr>
            <a:picLocks noChangeAspect="1" noChangeArrowheads="1"/>
          </p:cNvPicPr>
          <p:nvPr/>
        </p:nvPicPr>
        <p:blipFill>
          <a:blip r:embed="rId2" cstate="print"/>
          <a:srcRect b="21903"/>
          <a:stretch>
            <a:fillRect/>
          </a:stretch>
        </p:blipFill>
        <p:spPr bwMode="auto">
          <a:xfrm>
            <a:off x="611560" y="1268760"/>
            <a:ext cx="3312368" cy="2304256"/>
          </a:xfrm>
          <a:prstGeom prst="rect">
            <a:avLst/>
          </a:prstGeom>
          <a:noFill/>
        </p:spPr>
      </p:pic>
      <p:pic>
        <p:nvPicPr>
          <p:cNvPr id="27652" name="Picture 4" descr="http://www.ducksters.com/science/simple_machine_le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1982" y="4653136"/>
            <a:ext cx="4500498" cy="1800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476672"/>
            <a:ext cx="828092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i="1" dirty="0" smtClean="0"/>
              <a:t>PŘIPOMENUTÍ</a:t>
            </a:r>
          </a:p>
          <a:p>
            <a:endParaRPr lang="cs-CZ" sz="4400" i="1" dirty="0" smtClean="0"/>
          </a:p>
          <a:p>
            <a:endParaRPr lang="cs-CZ" sz="4400" i="1" dirty="0" smtClean="0"/>
          </a:p>
          <a:p>
            <a:r>
              <a:rPr lang="cs-CZ" sz="4400" i="1" dirty="0" smtClean="0"/>
              <a:t>TEXT </a:t>
            </a:r>
            <a:r>
              <a:rPr lang="cs-CZ" sz="6000" i="1" dirty="0" smtClean="0">
                <a:solidFill>
                  <a:srgbClr val="FF0000"/>
                </a:solidFill>
              </a:rPr>
              <a:t>KURZÍVOU</a:t>
            </a:r>
            <a:r>
              <a:rPr lang="cs-CZ" sz="4400" i="1" dirty="0" smtClean="0"/>
              <a:t> JE  K ZAMYŠLENÍ, UPŘESNĚNÍ, PRO ZAJÍMAVOST A </a:t>
            </a:r>
            <a:r>
              <a:rPr lang="cs-CZ" sz="6000" i="1" dirty="0" smtClean="0">
                <a:solidFill>
                  <a:srgbClr val="FF0000"/>
                </a:solidFill>
              </a:rPr>
              <a:t>DO SEŠITU  NEPÍŠEME</a:t>
            </a:r>
            <a:endParaRPr lang="cs-CZ" sz="6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2362274"/>
          </a:xfrm>
        </p:spPr>
        <p:txBody>
          <a:bodyPr>
            <a:normAutofit/>
          </a:bodyPr>
          <a:lstStyle/>
          <a:p>
            <a:pPr algn="l"/>
            <a:r>
              <a:rPr lang="cs-CZ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        L </a:t>
            </a:r>
            <a:endParaRPr lang="cs-CZ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417640" y="908720"/>
            <a:ext cx="4330824" cy="53285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 Je  jedním z největších objevů lidstva.</a:t>
            </a:r>
          </a:p>
          <a:p>
            <a:r>
              <a:rPr lang="cs-CZ" dirty="0" smtClean="0"/>
              <a:t>Umožňuje dopravu  nákladů</a:t>
            </a:r>
          </a:p>
          <a:p>
            <a:endParaRPr lang="cs-CZ" dirty="0" smtClean="0"/>
          </a:p>
          <a:p>
            <a:r>
              <a:rPr lang="cs-CZ" dirty="0" smtClean="0"/>
              <a:t>Kolo </a:t>
            </a:r>
            <a:r>
              <a:rPr lang="cs-CZ" b="1" dirty="0" smtClean="0"/>
              <a:t>zmenšuje  tření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1026" name="Picture 2" descr="http://us.123rf.com/400wm/400/400/goldenangel/goldenangel0808/goldenangel080800005/3475421-d-ev-n--kolo.jpg"/>
          <p:cNvPicPr>
            <a:picLocks noChangeAspect="1" noChangeArrowheads="1"/>
          </p:cNvPicPr>
          <p:nvPr/>
        </p:nvPicPr>
        <p:blipFill>
          <a:blip r:embed="rId2" cstate="print"/>
          <a:srcRect r="5603"/>
          <a:stretch>
            <a:fillRect/>
          </a:stretch>
        </p:blipFill>
        <p:spPr bwMode="auto">
          <a:xfrm>
            <a:off x="323528" y="3033464"/>
            <a:ext cx="4032448" cy="3203848"/>
          </a:xfrm>
          <a:prstGeom prst="rect">
            <a:avLst/>
          </a:prstGeom>
          <a:noFill/>
        </p:spPr>
      </p:pic>
      <p:pic>
        <p:nvPicPr>
          <p:cNvPr id="9" name="Picture 4" descr="http://www.cmnabytek.cz/img/p/2206-6694-large.jpg"/>
          <p:cNvPicPr>
            <a:picLocks noChangeAspect="1" noChangeArrowheads="1"/>
          </p:cNvPicPr>
          <p:nvPr/>
        </p:nvPicPr>
        <p:blipFill>
          <a:blip r:embed="rId3" cstate="print"/>
          <a:srcRect l="15120" t="14161" r="11801" b="12760"/>
          <a:stretch>
            <a:fillRect/>
          </a:stretch>
        </p:blipFill>
        <p:spPr bwMode="auto">
          <a:xfrm>
            <a:off x="2835424" y="900336"/>
            <a:ext cx="1160512" cy="1160512"/>
          </a:xfrm>
          <a:prstGeom prst="ellipse">
            <a:avLst/>
          </a:prstGeom>
          <a:noFill/>
        </p:spPr>
      </p:pic>
      <p:pic>
        <p:nvPicPr>
          <p:cNvPr id="10" name="Picture 4" descr="http://www.cmnabytek.cz/img/p/2206-6694-large.jpg"/>
          <p:cNvPicPr>
            <a:picLocks noChangeAspect="1" noChangeArrowheads="1"/>
          </p:cNvPicPr>
          <p:nvPr/>
        </p:nvPicPr>
        <p:blipFill>
          <a:blip r:embed="rId3" cstate="print"/>
          <a:srcRect l="15120" t="14161" r="11801" b="12760"/>
          <a:stretch>
            <a:fillRect/>
          </a:stretch>
        </p:blipFill>
        <p:spPr bwMode="auto">
          <a:xfrm>
            <a:off x="1107232" y="908720"/>
            <a:ext cx="1160512" cy="1160512"/>
          </a:xfrm>
          <a:prstGeom prst="ellipse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>
            <a:normAutofit fontScale="77500" lnSpcReduction="20000"/>
          </a:bodyPr>
          <a:lstStyle/>
          <a:p>
            <a:r>
              <a:rPr lang="cs-CZ" i="1" dirty="0" smtClean="0"/>
              <a:t>? JAKÉ JE VYUŽITÍ KOLA ?</a:t>
            </a:r>
          </a:p>
          <a:p>
            <a:endParaRPr lang="cs-CZ" i="1" dirty="0" smtClean="0"/>
          </a:p>
          <a:p>
            <a:r>
              <a:rPr lang="cs-CZ" i="1" dirty="0" smtClean="0"/>
              <a:t>Jednoduché stroje jsou základem pro komplikovanější zařízení.</a:t>
            </a:r>
            <a:endParaRPr lang="cs-CZ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orské kolo GHOST KATO 3.7 2019 riot green / night black | BIKE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032" y="3010942"/>
            <a:ext cx="4716016" cy="3182390"/>
          </a:xfrm>
          <a:prstGeom prst="rect">
            <a:avLst/>
          </a:prstGeom>
          <a:noFill/>
        </p:spPr>
      </p:pic>
      <p:pic>
        <p:nvPicPr>
          <p:cNvPr id="44036" name="Picture 4" descr="Starý šicí stroj Singer, design. - Starožitnosti Antik Praha Mikší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88640"/>
            <a:ext cx="3974685" cy="2510677"/>
          </a:xfrm>
          <a:prstGeom prst="rect">
            <a:avLst/>
          </a:prstGeom>
          <a:noFill/>
        </p:spPr>
      </p:pic>
      <p:pic>
        <p:nvPicPr>
          <p:cNvPr id="44038" name="Picture 6" descr="Matěj letos po kolejích supět nebude. Lokomotiva potřebuje opravu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32656"/>
            <a:ext cx="3997218" cy="2520280"/>
          </a:xfrm>
          <a:prstGeom prst="rect">
            <a:avLst/>
          </a:prstGeom>
          <a:noFill/>
        </p:spPr>
      </p:pic>
      <p:pic>
        <p:nvPicPr>
          <p:cNvPr id="44040" name="Picture 8" descr="Největší jeřáb v ČR a SR dorazil na naši základnu | Hanyš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12020" y="2780928"/>
            <a:ext cx="2485035" cy="3693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3010" name="Picture 2" descr="Jednoduché stroje | datakabinet.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45931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http://www.krok.unas.cz/obrazky/vodo.......jpg"/>
          <p:cNvPicPr>
            <a:picLocks noChangeAspect="1" noChangeArrowheads="1"/>
          </p:cNvPicPr>
          <p:nvPr/>
        </p:nvPicPr>
        <p:blipFill>
          <a:blip r:embed="rId2" cstate="print"/>
          <a:srcRect b="19538"/>
          <a:stretch>
            <a:fillRect/>
          </a:stretch>
        </p:blipFill>
        <p:spPr bwMode="auto">
          <a:xfrm>
            <a:off x="85207" y="216024"/>
            <a:ext cx="9023297" cy="544522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Člověk zpracovává výrobky</a:t>
            </a:r>
            <a:endParaRPr lang="cs-CZ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5301208"/>
            <a:ext cx="8517632" cy="12961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cs-CZ" dirty="0" smtClean="0"/>
              <a:t>   Ke zhotovení</a:t>
            </a:r>
            <a:r>
              <a:rPr lang="cs-CZ" b="1" dirty="0" smtClean="0"/>
              <a:t>  výrobku </a:t>
            </a:r>
            <a:r>
              <a:rPr lang="cs-CZ" dirty="0" smtClean="0"/>
              <a:t>jsou zapotřebí </a:t>
            </a:r>
            <a:r>
              <a:rPr lang="cs-CZ" b="1" dirty="0" smtClean="0"/>
              <a:t>suroviny</a:t>
            </a:r>
            <a:r>
              <a:rPr lang="cs-CZ" dirty="0" smtClean="0"/>
              <a:t>, které nám poskytuje </a:t>
            </a:r>
            <a:r>
              <a:rPr lang="cs-CZ" b="1" dirty="0" smtClean="0"/>
              <a:t>příroda živá</a:t>
            </a:r>
            <a:r>
              <a:rPr lang="cs-CZ" dirty="0" smtClean="0"/>
              <a:t> i </a:t>
            </a:r>
            <a:r>
              <a:rPr lang="cs-CZ" b="1" dirty="0" smtClean="0"/>
              <a:t>neživá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1266" name="AutoShape 2" descr="http://image044.mylivepage.com/chunk44/3472020/2802/Kouzeln%C3%A1%20p%C5%99%C3%ADroda.gif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268" name="AutoShape 4" descr="http://image044.mylivepage.com/chunk44/3472020/2802/Kouzeln%C3%A1%20p%C5%99%C3%ADroda.gif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778098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8640"/>
            <a:ext cx="3744416" cy="33843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cs-CZ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Výroba                                                                probíhá:</a:t>
            </a:r>
          </a:p>
          <a:p>
            <a:r>
              <a:rPr lang="cs-CZ" dirty="0" smtClean="0"/>
              <a:t>v dílnách</a:t>
            </a:r>
          </a:p>
          <a:p>
            <a:r>
              <a:rPr lang="cs-CZ" dirty="0" smtClean="0"/>
              <a:t>podnicích,</a:t>
            </a:r>
          </a:p>
          <a:p>
            <a:r>
              <a:rPr lang="cs-CZ" dirty="0" smtClean="0"/>
              <a:t>průmyslových                                        závodech …</a:t>
            </a:r>
            <a:endParaRPr lang="cs-CZ" dirty="0"/>
          </a:p>
        </p:txBody>
      </p:sp>
      <p:pic>
        <p:nvPicPr>
          <p:cNvPr id="10242" name="Picture 2" descr="http://tiscali.cz.imagebox.cz/press/article_title/653x367/73/60136e0e2261bd963d938b3052e9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486634"/>
            <a:ext cx="4139952" cy="2326742"/>
          </a:xfrm>
          <a:prstGeom prst="rect">
            <a:avLst/>
          </a:prstGeom>
          <a:noFill/>
        </p:spPr>
      </p:pic>
      <p:pic>
        <p:nvPicPr>
          <p:cNvPr id="10244" name="Picture 4" descr="http://www.slokov.cz/files/image/firma001.jpg"/>
          <p:cNvPicPr>
            <a:picLocks noChangeAspect="1" noChangeArrowheads="1"/>
          </p:cNvPicPr>
          <p:nvPr/>
        </p:nvPicPr>
        <p:blipFill>
          <a:blip r:embed="rId3" cstate="print"/>
          <a:srcRect l="18889" b="5281"/>
          <a:stretch>
            <a:fillRect/>
          </a:stretch>
        </p:blipFill>
        <p:spPr bwMode="auto">
          <a:xfrm>
            <a:off x="179512" y="3358133"/>
            <a:ext cx="3862908" cy="3383235"/>
          </a:xfrm>
          <a:prstGeom prst="rect">
            <a:avLst/>
          </a:prstGeom>
          <a:noFill/>
        </p:spPr>
      </p:pic>
      <p:pic>
        <p:nvPicPr>
          <p:cNvPr id="10246" name="Picture 6" descr="http://www.hybrid.cz/obrazky/think/city-vyroba.jpg"/>
          <p:cNvPicPr>
            <a:picLocks noChangeAspect="1" noChangeArrowheads="1"/>
          </p:cNvPicPr>
          <p:nvPr/>
        </p:nvPicPr>
        <p:blipFill>
          <a:blip r:embed="rId4" cstate="print"/>
          <a:srcRect b="5704"/>
          <a:stretch>
            <a:fillRect/>
          </a:stretch>
        </p:blipFill>
        <p:spPr bwMode="auto">
          <a:xfrm>
            <a:off x="4107879" y="72008"/>
            <a:ext cx="5000625" cy="43651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Odvětví průmyslu 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/>
              <a:t>? Jaká znáš odvětví ?</a:t>
            </a:r>
          </a:p>
          <a:p>
            <a:r>
              <a:rPr lang="cs-CZ" i="1" dirty="0" smtClean="0"/>
              <a:t>Co se v ČR vyrábí ?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46646"/>
            <a:ext cx="8291264" cy="12821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Průmysl je významné odvětví </a:t>
            </a:r>
            <a:br>
              <a:rPr lang="cs-CZ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hospodářství</a:t>
            </a:r>
            <a:endParaRPr lang="cs-CZ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00808"/>
            <a:ext cx="86868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dirty="0" smtClean="0"/>
              <a:t>hlavní odvětví: průmysl </a:t>
            </a:r>
            <a:r>
              <a:rPr lang="cs-CZ" b="1" dirty="0" smtClean="0"/>
              <a:t>strojírenský, chemický, potravinářský </a:t>
            </a:r>
            <a:r>
              <a:rPr lang="cs-CZ" dirty="0" smtClean="0"/>
              <a:t>a</a:t>
            </a:r>
            <a:r>
              <a:rPr lang="cs-CZ" b="1" dirty="0" smtClean="0"/>
              <a:t> hutnický </a:t>
            </a:r>
          </a:p>
          <a:p>
            <a:r>
              <a:rPr lang="cs-CZ" dirty="0" smtClean="0"/>
              <a:t>další průmysl: </a:t>
            </a:r>
            <a:r>
              <a:rPr lang="cs-CZ" b="1" dirty="0" smtClean="0"/>
              <a:t>energetický, stavební, spotřební</a:t>
            </a:r>
            <a:r>
              <a:rPr lang="cs-CZ" dirty="0" smtClean="0"/>
              <a:t>, </a:t>
            </a:r>
            <a:r>
              <a:rPr lang="cs-CZ" b="1" dirty="0" smtClean="0"/>
              <a:t>sklářství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31746" name="Picture 2" descr="http://www.tyden.cz/obrazek/201204/4f9027b943924/crop-195386-sklarny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814962"/>
            <a:ext cx="4896544" cy="2350342"/>
          </a:xfrm>
          <a:prstGeom prst="rect">
            <a:avLst/>
          </a:prstGeom>
          <a:noFill/>
        </p:spPr>
      </p:pic>
      <p:pic>
        <p:nvPicPr>
          <p:cNvPr id="31748" name="Picture 4" descr="http://www.sumava.net/iclenora/user/lenora-sk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55057"/>
            <a:ext cx="2808312" cy="211024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Výroba probíhá </a:t>
            </a:r>
            <a:br>
              <a:rPr lang="cs-CZ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v průmyslových závodech 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i="1" dirty="0" smtClean="0"/>
              <a:t> ? Co je pro výrobu potřeba ?</a:t>
            </a:r>
            <a:endParaRPr lang="cs-CZ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287016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Výroba probíhá </a:t>
            </a:r>
            <a:br>
              <a:rPr lang="cs-CZ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 průmyslových závodech </a:t>
            </a:r>
            <a:endParaRPr lang="cs-CZ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916832"/>
            <a:ext cx="8229600" cy="44930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cs-CZ" b="1" dirty="0" smtClean="0"/>
              <a:t> </a:t>
            </a:r>
            <a:r>
              <a:rPr lang="cs-CZ" i="1" dirty="0" smtClean="0"/>
              <a:t>Průmyslové závody </a:t>
            </a:r>
            <a:r>
              <a:rPr lang="cs-CZ" b="1" i="1" dirty="0" smtClean="0"/>
              <a:t>k výrobě potřebují</a:t>
            </a:r>
            <a:r>
              <a:rPr lang="cs-CZ" i="1" dirty="0" smtClean="0"/>
              <a:t>:</a:t>
            </a:r>
          </a:p>
          <a:p>
            <a:pPr>
              <a:buNone/>
            </a:pPr>
            <a:r>
              <a:rPr lang="cs-CZ" i="1" dirty="0" smtClean="0"/>
              <a:t>- velké množství energie</a:t>
            </a:r>
          </a:p>
          <a:p>
            <a:pPr>
              <a:buNone/>
            </a:pPr>
            <a:r>
              <a:rPr lang="cs-CZ" i="1" dirty="0" smtClean="0"/>
              <a:t>- velké množství vody</a:t>
            </a:r>
          </a:p>
          <a:p>
            <a:pPr>
              <a:buNone/>
            </a:pPr>
            <a:r>
              <a:rPr lang="cs-CZ" i="1" dirty="0" smtClean="0"/>
              <a:t>- kvalifikované zaměstnance</a:t>
            </a:r>
          </a:p>
          <a:p>
            <a:pPr>
              <a:buNone/>
            </a:pPr>
            <a:r>
              <a:rPr lang="cs-CZ" i="1" dirty="0" smtClean="0"/>
              <a:t>- stroje a zařízení</a:t>
            </a:r>
          </a:p>
          <a:p>
            <a:pPr>
              <a:buNone/>
            </a:pPr>
            <a:r>
              <a:rPr lang="cs-CZ" i="1" dirty="0" smtClean="0"/>
              <a:t>- dopravní prostředky                                                              (dovoz surovin a rozvozu výrobků)</a:t>
            </a:r>
            <a:endParaRPr lang="cs-CZ" i="1" dirty="0"/>
          </a:p>
        </p:txBody>
      </p:sp>
      <p:pic>
        <p:nvPicPr>
          <p:cNvPr id="9222" name="Picture 6" descr="Tvůrce lidí ve žluté uniformě. Samostatný nad bílým pozadím&#10; Reklamní fotografie - 4621816"/>
          <p:cNvPicPr>
            <a:picLocks noChangeAspect="1" noChangeArrowheads="1"/>
          </p:cNvPicPr>
          <p:nvPr/>
        </p:nvPicPr>
        <p:blipFill>
          <a:blip r:embed="rId2" cstate="print"/>
          <a:srcRect l="10632" t="3780" r="9677" b="3611"/>
          <a:stretch>
            <a:fillRect/>
          </a:stretch>
        </p:blipFill>
        <p:spPr bwMode="auto">
          <a:xfrm>
            <a:off x="6444208" y="2492896"/>
            <a:ext cx="2664296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oubor:Elektrárna Třebovic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4795" r="10395" b="2505"/>
          <a:stretch>
            <a:fillRect/>
          </a:stretch>
        </p:blipFill>
        <p:spPr bwMode="auto">
          <a:xfrm>
            <a:off x="1619672" y="2348880"/>
            <a:ext cx="6827912" cy="417646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60648"/>
            <a:ext cx="8964488" cy="201622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cs-CZ" i="1" dirty="0" smtClean="0"/>
              <a:t>Rizika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 Při výrobě může dojít k </a:t>
            </a:r>
            <a:r>
              <a:rPr lang="cs-CZ" b="1" dirty="0" smtClean="0"/>
              <a:t>znečištění životního prostředí</a:t>
            </a:r>
            <a:r>
              <a:rPr lang="cs-CZ" dirty="0" smtClean="0"/>
              <a:t>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1509</TotalTime>
  <Words>445</Words>
  <Application>Microsoft Office PowerPoint</Application>
  <PresentationFormat>Předvádění na obrazovce (4:3)</PresentationFormat>
  <Paragraphs>88</Paragraphs>
  <Slides>23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6" baseType="lpstr">
      <vt:lpstr>Arial</vt:lpstr>
      <vt:lpstr>Calibri</vt:lpstr>
      <vt:lpstr>Motiv systému Office</vt:lpstr>
      <vt:lpstr>Prezentace aplikace PowerPoint</vt:lpstr>
      <vt:lpstr>Prezentace aplikace PowerPoint</vt:lpstr>
      <vt:lpstr>Člověk zpracovává výrobky</vt:lpstr>
      <vt:lpstr>Prezentace aplikace PowerPoint</vt:lpstr>
      <vt:lpstr>Odvětví průmyslu </vt:lpstr>
      <vt:lpstr>Průmysl je významné odvětví   hospodářství</vt:lpstr>
      <vt:lpstr>Výroba probíhá  v průmyslových závodech </vt:lpstr>
      <vt:lpstr>Výroba probíhá  v průmyslových závodech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 Člověk si dokáže práci usnadnit</vt:lpstr>
      <vt:lpstr>Člověk si dokáže práci usnadnit</vt:lpstr>
      <vt:lpstr>Nakloněná rovina</vt:lpstr>
      <vt:lpstr>Nakloněná rovina</vt:lpstr>
      <vt:lpstr>Kladka  kladkostroj</vt:lpstr>
      <vt:lpstr>Páka </vt:lpstr>
      <vt:lpstr>K        L </vt:lpstr>
      <vt:lpstr>KOLO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Kristýna Krupková</dc:creator>
  <cp:lastModifiedBy>Ucitel</cp:lastModifiedBy>
  <cp:revision>203</cp:revision>
  <dcterms:created xsi:type="dcterms:W3CDTF">2011-06-20T10:40:08Z</dcterms:created>
  <dcterms:modified xsi:type="dcterms:W3CDTF">2020-05-31T21:46:42Z</dcterms:modified>
</cp:coreProperties>
</file>